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1"/>
  </p:sldMasterIdLst>
  <p:sldIdLst>
    <p:sldId id="256" r:id="rId2"/>
    <p:sldId id="274" r:id="rId3"/>
    <p:sldId id="257" r:id="rId4"/>
    <p:sldId id="258" r:id="rId5"/>
    <p:sldId id="260" r:id="rId6"/>
    <p:sldId id="276" r:id="rId7"/>
    <p:sldId id="259" r:id="rId8"/>
    <p:sldId id="261" r:id="rId9"/>
    <p:sldId id="264" r:id="rId10"/>
    <p:sldId id="263" r:id="rId11"/>
    <p:sldId id="265" r:id="rId12"/>
    <p:sldId id="266" r:id="rId13"/>
    <p:sldId id="273" r:id="rId14"/>
    <p:sldId id="271" r:id="rId15"/>
    <p:sldId id="272" r:id="rId16"/>
    <p:sldId id="269" r:id="rId17"/>
    <p:sldId id="268" r:id="rId18"/>
    <p:sldId id="278" r:id="rId19"/>
    <p:sldId id="279" r:id="rId20"/>
    <p:sldId id="275"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A24199-848B-25B2-3505-97486927F105}" v="264" dt="2025-01-16T23:10:18.027"/>
    <p1510:client id="{1796F17E-8DD0-DF4F-6D41-E241DB00CA5F}" v="1885" dt="2025-01-16T20:30:39.972"/>
    <p1510:client id="{25479B8F-4A05-593D-2DEC-0A5D0E300071}" v="1" dt="2025-01-16T20:53:31.913"/>
    <p1510:client id="{5AB3712F-559A-DF69-9AA9-BC61B13B14B6}" v="9" dt="2025-01-16T22:44:48.273"/>
    <p1510:client id="{842FF1C0-888A-924A-A686-6856707CFFE6}" v="3253" dt="2025-01-16T23:50:07.616"/>
    <p1510:client id="{B55EAFA9-AA4B-BA2E-9436-CC7AB25CB70D}" v="252" dt="2025-01-16T22:06:34.840"/>
    <p1510:client id="{FC44E2C1-FF7E-6CA7-5147-7F22EC4C71A9}" v="2067" dt="2025-01-16T23:33:55.8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28"/>
    <p:restoredTop sz="91422"/>
  </p:normalViewPr>
  <p:slideViewPr>
    <p:cSldViewPr snapToGrid="0">
      <p:cViewPr varScale="1">
        <p:scale>
          <a:sx n="130" d="100"/>
          <a:sy n="130" d="100"/>
        </p:scale>
        <p:origin x="4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AE917D-C70C-4F3D-964C-2C45BCAD7397}" type="doc">
      <dgm:prSet loTypeId="urn:microsoft.com/office/officeart/2008/layout/LinedList" loCatId="list" qsTypeId="urn:microsoft.com/office/officeart/2005/8/quickstyle/simple1" qsCatId="simple" csTypeId="urn:microsoft.com/office/officeart/2005/8/colors/colorful5" csCatId="colorful" phldr="1"/>
      <dgm:spPr/>
      <dgm:t>
        <a:bodyPr/>
        <a:lstStyle/>
        <a:p>
          <a:endParaRPr lang="en-US"/>
        </a:p>
      </dgm:t>
    </dgm:pt>
    <dgm:pt modelId="{9A5C14E7-D91F-478F-B12C-64A1A05ACB7D}">
      <dgm:prSet/>
      <dgm:spPr/>
      <dgm:t>
        <a:bodyPr/>
        <a:lstStyle/>
        <a:p>
          <a:r>
            <a:rPr lang="en-US" dirty="0"/>
            <a:t>1. Do top performers have a worse work-life balance?</a:t>
          </a:r>
        </a:p>
      </dgm:t>
    </dgm:pt>
    <dgm:pt modelId="{53BE7095-619F-408B-91A1-C4BD08289F2D}" type="parTrans" cxnId="{4DA20EF1-DB38-4D7B-9510-338ADFA2D597}">
      <dgm:prSet/>
      <dgm:spPr/>
      <dgm:t>
        <a:bodyPr/>
        <a:lstStyle/>
        <a:p>
          <a:endParaRPr lang="en-US"/>
        </a:p>
      </dgm:t>
    </dgm:pt>
    <dgm:pt modelId="{47DC1738-DB2A-44BE-A20E-FB7A2A01E834}" type="sibTrans" cxnId="{4DA20EF1-DB38-4D7B-9510-338ADFA2D597}">
      <dgm:prSet/>
      <dgm:spPr/>
      <dgm:t>
        <a:bodyPr/>
        <a:lstStyle/>
        <a:p>
          <a:endParaRPr lang="en-US"/>
        </a:p>
      </dgm:t>
    </dgm:pt>
    <dgm:pt modelId="{34F109AC-6209-4995-96BB-CC27B8D325AA}">
      <dgm:prSet/>
      <dgm:spPr/>
      <dgm:t>
        <a:bodyPr/>
        <a:lstStyle/>
        <a:p>
          <a:pPr rtl="0"/>
          <a:r>
            <a:rPr lang="en-US" dirty="0"/>
            <a:t>2. Do software engineers have higher job satisfaction than everyone else</a:t>
          </a:r>
          <a:r>
            <a:rPr lang="en-US" dirty="0">
              <a:latin typeface="Goudy Old Style"/>
            </a:rPr>
            <a:t>?</a:t>
          </a:r>
          <a:endParaRPr lang="en-US" dirty="0">
            <a:latin typeface="Goudy Old Style"/>
            <a:cs typeface="Arial"/>
          </a:endParaRPr>
        </a:p>
      </dgm:t>
    </dgm:pt>
    <dgm:pt modelId="{42A133DF-9031-44F5-BBD4-B440F6BE12F2}" type="parTrans" cxnId="{705E44E3-C87F-4851-8C12-453ABAFC2205}">
      <dgm:prSet/>
      <dgm:spPr/>
      <dgm:t>
        <a:bodyPr/>
        <a:lstStyle/>
        <a:p>
          <a:endParaRPr lang="en-US"/>
        </a:p>
      </dgm:t>
    </dgm:pt>
    <dgm:pt modelId="{78D9B7D8-F357-46E2-AD92-5822B9F75A97}" type="sibTrans" cxnId="{705E44E3-C87F-4851-8C12-453ABAFC2205}">
      <dgm:prSet/>
      <dgm:spPr/>
      <dgm:t>
        <a:bodyPr/>
        <a:lstStyle/>
        <a:p>
          <a:endParaRPr lang="en-US"/>
        </a:p>
      </dgm:t>
    </dgm:pt>
    <dgm:pt modelId="{A95D6EC3-1809-46DD-B041-5610D15CE4EC}">
      <dgm:prSet/>
      <dgm:spPr/>
      <dgm:t>
        <a:bodyPr/>
        <a:lstStyle/>
        <a:p>
          <a:pPr rtl="0"/>
          <a:r>
            <a:rPr lang="en-US" dirty="0">
              <a:solidFill>
                <a:srgbClr val="000000"/>
              </a:solidFill>
              <a:latin typeface="+mn-lt"/>
              <a:cs typeface="Arial"/>
            </a:rPr>
            <a:t>5. Is there a correlation between job satisfaction and employee engagement?</a:t>
          </a:r>
        </a:p>
      </dgm:t>
    </dgm:pt>
    <dgm:pt modelId="{81CBFB27-97E5-460D-BDF1-F54F5302830A}" type="parTrans" cxnId="{5E49FD75-65F8-40CA-9747-857C895804D6}">
      <dgm:prSet/>
      <dgm:spPr/>
      <dgm:t>
        <a:bodyPr/>
        <a:lstStyle/>
        <a:p>
          <a:endParaRPr lang="en-US"/>
        </a:p>
      </dgm:t>
    </dgm:pt>
    <dgm:pt modelId="{23895667-5885-4802-8EA0-2C52F14DB1B2}" type="sibTrans" cxnId="{5E49FD75-65F8-40CA-9747-857C895804D6}">
      <dgm:prSet/>
      <dgm:spPr/>
      <dgm:t>
        <a:bodyPr/>
        <a:lstStyle/>
        <a:p>
          <a:endParaRPr lang="en-US"/>
        </a:p>
      </dgm:t>
    </dgm:pt>
    <dgm:pt modelId="{80F7967F-5479-434E-8702-5C9FFD14AC8A}">
      <dgm:prSet/>
      <dgm:spPr/>
      <dgm:t>
        <a:bodyPr/>
        <a:lstStyle/>
        <a:p>
          <a:pPr rtl="0"/>
          <a:r>
            <a:rPr lang="en-US" dirty="0">
              <a:solidFill>
                <a:srgbClr val="000000"/>
              </a:solidFill>
              <a:latin typeface="+mn-lt"/>
              <a:cs typeface="Arial"/>
            </a:rPr>
            <a:t>6. Is there a correlation between job satisfaction and work-life balance?</a:t>
          </a:r>
        </a:p>
      </dgm:t>
    </dgm:pt>
    <dgm:pt modelId="{724CB1AD-B45F-4FB5-80FD-2EA09F8CE0A7}" type="parTrans" cxnId="{18376220-6714-4DDB-9BEA-BCCAE4AAF1C8}">
      <dgm:prSet/>
      <dgm:spPr/>
      <dgm:t>
        <a:bodyPr/>
        <a:lstStyle/>
        <a:p>
          <a:endParaRPr lang="en-US"/>
        </a:p>
      </dgm:t>
    </dgm:pt>
    <dgm:pt modelId="{EB4EB265-476E-4743-9567-EF3F598FBDEB}" type="sibTrans" cxnId="{18376220-6714-4DDB-9BEA-BCCAE4AAF1C8}">
      <dgm:prSet/>
      <dgm:spPr/>
      <dgm:t>
        <a:bodyPr/>
        <a:lstStyle/>
        <a:p>
          <a:endParaRPr lang="en-US"/>
        </a:p>
      </dgm:t>
    </dgm:pt>
    <dgm:pt modelId="{3DD70A3D-69E8-4712-B6B0-88B6092D7CF8}">
      <dgm:prSet phldr="0"/>
      <dgm:spPr/>
      <dgm:t>
        <a:bodyPr/>
        <a:lstStyle/>
        <a:p>
          <a:pPr rtl="0"/>
          <a:r>
            <a:rPr lang="en-US" dirty="0">
              <a:solidFill>
                <a:srgbClr val="000000"/>
              </a:solidFill>
              <a:latin typeface="Gill Sans MT" panose="020B0502020104020203" pitchFamily="34" charset="77"/>
              <a:cs typeface="Arial"/>
            </a:rPr>
            <a:t>3. Is there an equivalent employee performance rating across genders</a:t>
          </a:r>
          <a:r>
            <a:rPr lang="en-US" dirty="0">
              <a:latin typeface="Gill Sans MT" panose="020B0502020104020203" pitchFamily="34" charset="77"/>
            </a:rPr>
            <a:t>?</a:t>
          </a:r>
        </a:p>
      </dgm:t>
    </dgm:pt>
    <dgm:pt modelId="{7DE261C6-8C9E-4807-8ADC-46D3C4C558A9}" type="parTrans" cxnId="{F804E705-43A1-E24D-ACEE-61038A92F461}">
      <dgm:prSet/>
      <dgm:spPr/>
      <dgm:t>
        <a:bodyPr/>
        <a:lstStyle/>
        <a:p>
          <a:endParaRPr lang="en-US"/>
        </a:p>
      </dgm:t>
    </dgm:pt>
    <dgm:pt modelId="{7B94778D-07E3-4BEF-ACD9-AA7ADA9C742B}" type="sibTrans" cxnId="{F804E705-43A1-E24D-ACEE-61038A92F461}">
      <dgm:prSet/>
      <dgm:spPr/>
      <dgm:t>
        <a:bodyPr/>
        <a:lstStyle/>
        <a:p>
          <a:endParaRPr lang="en-US"/>
        </a:p>
      </dgm:t>
    </dgm:pt>
    <dgm:pt modelId="{4402FEE5-5540-49C5-A084-A5B6B5CC190F}">
      <dgm:prSet phldr="0"/>
      <dgm:spPr/>
      <dgm:t>
        <a:bodyPr/>
        <a:lstStyle/>
        <a:p>
          <a:r>
            <a:rPr lang="en-US" dirty="0">
              <a:latin typeface="+mn-lt"/>
              <a:ea typeface="Calibri"/>
              <a:cs typeface="Calibri"/>
            </a:rPr>
            <a:t>4. What are the current relationships between employee type and performance scores?</a:t>
          </a:r>
          <a:endParaRPr lang="en-US" dirty="0">
            <a:latin typeface="+mn-lt"/>
          </a:endParaRPr>
        </a:p>
      </dgm:t>
    </dgm:pt>
    <dgm:pt modelId="{A1AE983C-F0E5-45AE-BB5D-98A830409C13}" type="parTrans" cxnId="{8429B2A7-9131-DB4A-887E-4C87D35D3B89}">
      <dgm:prSet/>
      <dgm:spPr/>
      <dgm:t>
        <a:bodyPr/>
        <a:lstStyle/>
        <a:p>
          <a:endParaRPr lang="en-US"/>
        </a:p>
      </dgm:t>
    </dgm:pt>
    <dgm:pt modelId="{0C5199A2-DEC1-4A77-9AE9-EB4AE44B4F7D}" type="sibTrans" cxnId="{8429B2A7-9131-DB4A-887E-4C87D35D3B89}">
      <dgm:prSet/>
      <dgm:spPr/>
      <dgm:t>
        <a:bodyPr/>
        <a:lstStyle/>
        <a:p>
          <a:endParaRPr lang="en-US"/>
        </a:p>
      </dgm:t>
    </dgm:pt>
    <dgm:pt modelId="{89830D5B-0382-A641-8E69-6B313793227C}" type="pres">
      <dgm:prSet presAssocID="{ABAE917D-C70C-4F3D-964C-2C45BCAD7397}" presName="vert0" presStyleCnt="0">
        <dgm:presLayoutVars>
          <dgm:dir/>
          <dgm:animOne val="branch"/>
          <dgm:animLvl val="lvl"/>
        </dgm:presLayoutVars>
      </dgm:prSet>
      <dgm:spPr/>
    </dgm:pt>
    <dgm:pt modelId="{BCCC459E-FD36-EB47-8E6C-3BE2DF9B7DD6}" type="pres">
      <dgm:prSet presAssocID="{9A5C14E7-D91F-478F-B12C-64A1A05ACB7D}" presName="thickLine" presStyleLbl="alignNode1" presStyleIdx="0" presStyleCnt="6"/>
      <dgm:spPr/>
    </dgm:pt>
    <dgm:pt modelId="{2F46CF0A-73C4-2145-BC2E-48871DBA2FF4}" type="pres">
      <dgm:prSet presAssocID="{9A5C14E7-D91F-478F-B12C-64A1A05ACB7D}" presName="horz1" presStyleCnt="0"/>
      <dgm:spPr/>
    </dgm:pt>
    <dgm:pt modelId="{5DE369A2-515E-F242-9EAB-F394A779BC82}" type="pres">
      <dgm:prSet presAssocID="{9A5C14E7-D91F-478F-B12C-64A1A05ACB7D}" presName="tx1" presStyleLbl="revTx" presStyleIdx="0" presStyleCnt="6"/>
      <dgm:spPr/>
    </dgm:pt>
    <dgm:pt modelId="{B0CD1669-D6D1-494D-8AF8-D5980937A47A}" type="pres">
      <dgm:prSet presAssocID="{9A5C14E7-D91F-478F-B12C-64A1A05ACB7D}" presName="vert1" presStyleCnt="0"/>
      <dgm:spPr/>
    </dgm:pt>
    <dgm:pt modelId="{914D05CC-C5EE-4548-80DC-682283D3D2D8}" type="pres">
      <dgm:prSet presAssocID="{34F109AC-6209-4995-96BB-CC27B8D325AA}" presName="thickLine" presStyleLbl="alignNode1" presStyleIdx="1" presStyleCnt="6"/>
      <dgm:spPr/>
    </dgm:pt>
    <dgm:pt modelId="{7B1EFFCB-582E-F245-BCE4-E14A0A716B82}" type="pres">
      <dgm:prSet presAssocID="{34F109AC-6209-4995-96BB-CC27B8D325AA}" presName="horz1" presStyleCnt="0"/>
      <dgm:spPr/>
    </dgm:pt>
    <dgm:pt modelId="{E4A087DD-4BAF-3E4B-B857-89433EC6743B}" type="pres">
      <dgm:prSet presAssocID="{34F109AC-6209-4995-96BB-CC27B8D325AA}" presName="tx1" presStyleLbl="revTx" presStyleIdx="1" presStyleCnt="6"/>
      <dgm:spPr/>
    </dgm:pt>
    <dgm:pt modelId="{8AB166A6-1BA1-8B4B-80C5-E9AEA4218823}" type="pres">
      <dgm:prSet presAssocID="{34F109AC-6209-4995-96BB-CC27B8D325AA}" presName="vert1" presStyleCnt="0"/>
      <dgm:spPr/>
    </dgm:pt>
    <dgm:pt modelId="{420740D2-B04B-4D64-8849-0FAF4B64F8A0}" type="pres">
      <dgm:prSet presAssocID="{3DD70A3D-69E8-4712-B6B0-88B6092D7CF8}" presName="thickLine" presStyleLbl="alignNode1" presStyleIdx="2" presStyleCnt="6"/>
      <dgm:spPr/>
    </dgm:pt>
    <dgm:pt modelId="{E70AA65F-E8BE-4F4C-BD05-8E296989FB3B}" type="pres">
      <dgm:prSet presAssocID="{3DD70A3D-69E8-4712-B6B0-88B6092D7CF8}" presName="horz1" presStyleCnt="0"/>
      <dgm:spPr/>
    </dgm:pt>
    <dgm:pt modelId="{EC0AA043-7444-4932-9A02-C363B52A4A8B}" type="pres">
      <dgm:prSet presAssocID="{3DD70A3D-69E8-4712-B6B0-88B6092D7CF8}" presName="tx1" presStyleLbl="revTx" presStyleIdx="2" presStyleCnt="6"/>
      <dgm:spPr/>
    </dgm:pt>
    <dgm:pt modelId="{7F6FB665-D84D-4A81-8AEE-E67B2C474CB0}" type="pres">
      <dgm:prSet presAssocID="{3DD70A3D-69E8-4712-B6B0-88B6092D7CF8}" presName="vert1" presStyleCnt="0"/>
      <dgm:spPr/>
    </dgm:pt>
    <dgm:pt modelId="{9FA1A6D3-6931-49E7-93C0-DA323EB8164E}" type="pres">
      <dgm:prSet presAssocID="{4402FEE5-5540-49C5-A084-A5B6B5CC190F}" presName="thickLine" presStyleLbl="alignNode1" presStyleIdx="3" presStyleCnt="6"/>
      <dgm:spPr/>
    </dgm:pt>
    <dgm:pt modelId="{DE5EEA69-FD61-43FD-95E6-6652AED70B51}" type="pres">
      <dgm:prSet presAssocID="{4402FEE5-5540-49C5-A084-A5B6B5CC190F}" presName="horz1" presStyleCnt="0"/>
      <dgm:spPr/>
    </dgm:pt>
    <dgm:pt modelId="{D38B2371-3CBD-462E-883F-1F8736ABD36E}" type="pres">
      <dgm:prSet presAssocID="{4402FEE5-5540-49C5-A084-A5B6B5CC190F}" presName="tx1" presStyleLbl="revTx" presStyleIdx="3" presStyleCnt="6"/>
      <dgm:spPr/>
    </dgm:pt>
    <dgm:pt modelId="{1C25484A-595C-4B1C-8A22-6E6D2191CF1D}" type="pres">
      <dgm:prSet presAssocID="{4402FEE5-5540-49C5-A084-A5B6B5CC190F}" presName="vert1" presStyleCnt="0"/>
      <dgm:spPr/>
    </dgm:pt>
    <dgm:pt modelId="{6DE81A9A-A34E-9D40-BEE0-9037ED0BBF33}" type="pres">
      <dgm:prSet presAssocID="{A95D6EC3-1809-46DD-B041-5610D15CE4EC}" presName="thickLine" presStyleLbl="alignNode1" presStyleIdx="4" presStyleCnt="6"/>
      <dgm:spPr/>
    </dgm:pt>
    <dgm:pt modelId="{C35C654F-03D9-0241-8AE5-D5931A8F9B69}" type="pres">
      <dgm:prSet presAssocID="{A95D6EC3-1809-46DD-B041-5610D15CE4EC}" presName="horz1" presStyleCnt="0"/>
      <dgm:spPr/>
    </dgm:pt>
    <dgm:pt modelId="{B881D4A3-63D2-5A47-963E-C4D3C1DD8121}" type="pres">
      <dgm:prSet presAssocID="{A95D6EC3-1809-46DD-B041-5610D15CE4EC}" presName="tx1" presStyleLbl="revTx" presStyleIdx="4" presStyleCnt="6"/>
      <dgm:spPr/>
    </dgm:pt>
    <dgm:pt modelId="{6D60CF12-E315-E448-81BA-025F4C074A53}" type="pres">
      <dgm:prSet presAssocID="{A95D6EC3-1809-46DD-B041-5610D15CE4EC}" presName="vert1" presStyleCnt="0"/>
      <dgm:spPr/>
    </dgm:pt>
    <dgm:pt modelId="{3653BE77-BC0B-CF4E-8B0D-D2569DF132E0}" type="pres">
      <dgm:prSet presAssocID="{80F7967F-5479-434E-8702-5C9FFD14AC8A}" presName="thickLine" presStyleLbl="alignNode1" presStyleIdx="5" presStyleCnt="6"/>
      <dgm:spPr/>
    </dgm:pt>
    <dgm:pt modelId="{C2C4B5F3-9CDF-174D-AB2C-ACC243CA13C3}" type="pres">
      <dgm:prSet presAssocID="{80F7967F-5479-434E-8702-5C9FFD14AC8A}" presName="horz1" presStyleCnt="0"/>
      <dgm:spPr/>
    </dgm:pt>
    <dgm:pt modelId="{1A23286F-7528-FF4F-AF20-E923A5254739}" type="pres">
      <dgm:prSet presAssocID="{80F7967F-5479-434E-8702-5C9FFD14AC8A}" presName="tx1" presStyleLbl="revTx" presStyleIdx="5" presStyleCnt="6"/>
      <dgm:spPr/>
    </dgm:pt>
    <dgm:pt modelId="{1531DB38-E848-A942-8BB1-7817361F3DA3}" type="pres">
      <dgm:prSet presAssocID="{80F7967F-5479-434E-8702-5C9FFD14AC8A}" presName="vert1" presStyleCnt="0"/>
      <dgm:spPr/>
    </dgm:pt>
  </dgm:ptLst>
  <dgm:cxnLst>
    <dgm:cxn modelId="{F804E705-43A1-E24D-ACEE-61038A92F461}" srcId="{ABAE917D-C70C-4F3D-964C-2C45BCAD7397}" destId="{3DD70A3D-69E8-4712-B6B0-88B6092D7CF8}" srcOrd="2" destOrd="0" parTransId="{7DE261C6-8C9E-4807-8ADC-46D3C4C558A9}" sibTransId="{7B94778D-07E3-4BEF-ACD9-AA7ADA9C742B}"/>
    <dgm:cxn modelId="{18376220-6714-4DDB-9BEA-BCCAE4AAF1C8}" srcId="{ABAE917D-C70C-4F3D-964C-2C45BCAD7397}" destId="{80F7967F-5479-434E-8702-5C9FFD14AC8A}" srcOrd="5" destOrd="0" parTransId="{724CB1AD-B45F-4FB5-80FD-2EA09F8CE0A7}" sibTransId="{EB4EB265-476E-4743-9567-EF3F598FBDEB}"/>
    <dgm:cxn modelId="{FCDBC149-EA32-A34C-AF82-4C4807EC5C4C}" type="presOf" srcId="{80F7967F-5479-434E-8702-5C9FFD14AC8A}" destId="{1A23286F-7528-FF4F-AF20-E923A5254739}" srcOrd="0" destOrd="0" presId="urn:microsoft.com/office/officeart/2008/layout/LinedList"/>
    <dgm:cxn modelId="{5E49FD75-65F8-40CA-9747-857C895804D6}" srcId="{ABAE917D-C70C-4F3D-964C-2C45BCAD7397}" destId="{A95D6EC3-1809-46DD-B041-5610D15CE4EC}" srcOrd="4" destOrd="0" parTransId="{81CBFB27-97E5-460D-BDF1-F54F5302830A}" sibTransId="{23895667-5885-4802-8EA0-2C52F14DB1B2}"/>
    <dgm:cxn modelId="{B054138A-3313-224E-8731-2D3D77C43662}" type="presOf" srcId="{A95D6EC3-1809-46DD-B041-5610D15CE4EC}" destId="{B881D4A3-63D2-5A47-963E-C4D3C1DD8121}" srcOrd="0" destOrd="0" presId="urn:microsoft.com/office/officeart/2008/layout/LinedList"/>
    <dgm:cxn modelId="{D4B10F9B-FB2A-C348-8CC2-D02C12AF70F4}" type="presOf" srcId="{ABAE917D-C70C-4F3D-964C-2C45BCAD7397}" destId="{89830D5B-0382-A641-8E69-6B313793227C}" srcOrd="0" destOrd="0" presId="urn:microsoft.com/office/officeart/2008/layout/LinedList"/>
    <dgm:cxn modelId="{8429B2A7-9131-DB4A-887E-4C87D35D3B89}" srcId="{ABAE917D-C70C-4F3D-964C-2C45BCAD7397}" destId="{4402FEE5-5540-49C5-A084-A5B6B5CC190F}" srcOrd="3" destOrd="0" parTransId="{A1AE983C-F0E5-45AE-BB5D-98A830409C13}" sibTransId="{0C5199A2-DEC1-4A77-9AE9-EB4AE44B4F7D}"/>
    <dgm:cxn modelId="{C1445BAB-1D6C-334D-99F0-295781CB8414}" type="presOf" srcId="{4402FEE5-5540-49C5-A084-A5B6B5CC190F}" destId="{D38B2371-3CBD-462E-883F-1F8736ABD36E}" srcOrd="0" destOrd="0" presId="urn:microsoft.com/office/officeart/2008/layout/LinedList"/>
    <dgm:cxn modelId="{E40DEAAB-468A-7B47-A30D-7B766410BEED}" type="presOf" srcId="{9A5C14E7-D91F-478F-B12C-64A1A05ACB7D}" destId="{5DE369A2-515E-F242-9EAB-F394A779BC82}" srcOrd="0" destOrd="0" presId="urn:microsoft.com/office/officeart/2008/layout/LinedList"/>
    <dgm:cxn modelId="{4B8C12AF-2D64-7642-8FD5-0E880E5E23D6}" type="presOf" srcId="{3DD70A3D-69E8-4712-B6B0-88B6092D7CF8}" destId="{EC0AA043-7444-4932-9A02-C363B52A4A8B}" srcOrd="0" destOrd="0" presId="urn:microsoft.com/office/officeart/2008/layout/LinedList"/>
    <dgm:cxn modelId="{0CAFEDC4-8286-7A49-89EC-421AC2488062}" type="presOf" srcId="{34F109AC-6209-4995-96BB-CC27B8D325AA}" destId="{E4A087DD-4BAF-3E4B-B857-89433EC6743B}" srcOrd="0" destOrd="0" presId="urn:microsoft.com/office/officeart/2008/layout/LinedList"/>
    <dgm:cxn modelId="{705E44E3-C87F-4851-8C12-453ABAFC2205}" srcId="{ABAE917D-C70C-4F3D-964C-2C45BCAD7397}" destId="{34F109AC-6209-4995-96BB-CC27B8D325AA}" srcOrd="1" destOrd="0" parTransId="{42A133DF-9031-44F5-BBD4-B440F6BE12F2}" sibTransId="{78D9B7D8-F357-46E2-AD92-5822B9F75A97}"/>
    <dgm:cxn modelId="{4DA20EF1-DB38-4D7B-9510-338ADFA2D597}" srcId="{ABAE917D-C70C-4F3D-964C-2C45BCAD7397}" destId="{9A5C14E7-D91F-478F-B12C-64A1A05ACB7D}" srcOrd="0" destOrd="0" parTransId="{53BE7095-619F-408B-91A1-C4BD08289F2D}" sibTransId="{47DC1738-DB2A-44BE-A20E-FB7A2A01E834}"/>
    <dgm:cxn modelId="{2D3C5D4E-CBC9-FD4D-ADF8-7E08F492D343}" type="presParOf" srcId="{89830D5B-0382-A641-8E69-6B313793227C}" destId="{BCCC459E-FD36-EB47-8E6C-3BE2DF9B7DD6}" srcOrd="0" destOrd="0" presId="urn:microsoft.com/office/officeart/2008/layout/LinedList"/>
    <dgm:cxn modelId="{FD597C18-F976-294B-BD42-3B150C96D4D7}" type="presParOf" srcId="{89830D5B-0382-A641-8E69-6B313793227C}" destId="{2F46CF0A-73C4-2145-BC2E-48871DBA2FF4}" srcOrd="1" destOrd="0" presId="urn:microsoft.com/office/officeart/2008/layout/LinedList"/>
    <dgm:cxn modelId="{C8BB602F-D3A9-3C4E-B883-BABF7E0304DB}" type="presParOf" srcId="{2F46CF0A-73C4-2145-BC2E-48871DBA2FF4}" destId="{5DE369A2-515E-F242-9EAB-F394A779BC82}" srcOrd="0" destOrd="0" presId="urn:microsoft.com/office/officeart/2008/layout/LinedList"/>
    <dgm:cxn modelId="{CB1AE39A-0730-4D45-9B52-42E9B7B5016D}" type="presParOf" srcId="{2F46CF0A-73C4-2145-BC2E-48871DBA2FF4}" destId="{B0CD1669-D6D1-494D-8AF8-D5980937A47A}" srcOrd="1" destOrd="0" presId="urn:microsoft.com/office/officeart/2008/layout/LinedList"/>
    <dgm:cxn modelId="{00B879FD-8753-1849-ACAD-96CE753AF2A9}" type="presParOf" srcId="{89830D5B-0382-A641-8E69-6B313793227C}" destId="{914D05CC-C5EE-4548-80DC-682283D3D2D8}" srcOrd="2" destOrd="0" presId="urn:microsoft.com/office/officeart/2008/layout/LinedList"/>
    <dgm:cxn modelId="{060EF560-3677-8D42-91CD-443E1CC35CC2}" type="presParOf" srcId="{89830D5B-0382-A641-8E69-6B313793227C}" destId="{7B1EFFCB-582E-F245-BCE4-E14A0A716B82}" srcOrd="3" destOrd="0" presId="urn:microsoft.com/office/officeart/2008/layout/LinedList"/>
    <dgm:cxn modelId="{F626CE36-2D29-A94D-9511-A1BCC2010391}" type="presParOf" srcId="{7B1EFFCB-582E-F245-BCE4-E14A0A716B82}" destId="{E4A087DD-4BAF-3E4B-B857-89433EC6743B}" srcOrd="0" destOrd="0" presId="urn:microsoft.com/office/officeart/2008/layout/LinedList"/>
    <dgm:cxn modelId="{A277314B-EA4B-8A4B-B931-6CD0BA459A27}" type="presParOf" srcId="{7B1EFFCB-582E-F245-BCE4-E14A0A716B82}" destId="{8AB166A6-1BA1-8B4B-80C5-E9AEA4218823}" srcOrd="1" destOrd="0" presId="urn:microsoft.com/office/officeart/2008/layout/LinedList"/>
    <dgm:cxn modelId="{F6275599-B79B-9741-A0EC-F6CC4A0814C0}" type="presParOf" srcId="{89830D5B-0382-A641-8E69-6B313793227C}" destId="{420740D2-B04B-4D64-8849-0FAF4B64F8A0}" srcOrd="4" destOrd="0" presId="urn:microsoft.com/office/officeart/2008/layout/LinedList"/>
    <dgm:cxn modelId="{DD77FC9E-755C-674B-93C8-834F8637B740}" type="presParOf" srcId="{89830D5B-0382-A641-8E69-6B313793227C}" destId="{E70AA65F-E8BE-4F4C-BD05-8E296989FB3B}" srcOrd="5" destOrd="0" presId="urn:microsoft.com/office/officeart/2008/layout/LinedList"/>
    <dgm:cxn modelId="{F04B3746-1426-3649-BCA2-884720EC10EC}" type="presParOf" srcId="{E70AA65F-E8BE-4F4C-BD05-8E296989FB3B}" destId="{EC0AA043-7444-4932-9A02-C363B52A4A8B}" srcOrd="0" destOrd="0" presId="urn:microsoft.com/office/officeart/2008/layout/LinedList"/>
    <dgm:cxn modelId="{79A6D2A6-2AC7-204C-B74F-2F589BE10752}" type="presParOf" srcId="{E70AA65F-E8BE-4F4C-BD05-8E296989FB3B}" destId="{7F6FB665-D84D-4A81-8AEE-E67B2C474CB0}" srcOrd="1" destOrd="0" presId="urn:microsoft.com/office/officeart/2008/layout/LinedList"/>
    <dgm:cxn modelId="{BBC4D967-9B0D-4A42-9145-612F48355FFE}" type="presParOf" srcId="{89830D5B-0382-A641-8E69-6B313793227C}" destId="{9FA1A6D3-6931-49E7-93C0-DA323EB8164E}" srcOrd="6" destOrd="0" presId="urn:microsoft.com/office/officeart/2008/layout/LinedList"/>
    <dgm:cxn modelId="{585B3E6C-DC35-0F4D-9AC1-04BAB96D5BC5}" type="presParOf" srcId="{89830D5B-0382-A641-8E69-6B313793227C}" destId="{DE5EEA69-FD61-43FD-95E6-6652AED70B51}" srcOrd="7" destOrd="0" presId="urn:microsoft.com/office/officeart/2008/layout/LinedList"/>
    <dgm:cxn modelId="{CB5DBBD7-1ED9-E14D-96AA-9E03A96D029D}" type="presParOf" srcId="{DE5EEA69-FD61-43FD-95E6-6652AED70B51}" destId="{D38B2371-3CBD-462E-883F-1F8736ABD36E}" srcOrd="0" destOrd="0" presId="urn:microsoft.com/office/officeart/2008/layout/LinedList"/>
    <dgm:cxn modelId="{9A91859F-2561-0640-82F2-88CBFCC736AE}" type="presParOf" srcId="{DE5EEA69-FD61-43FD-95E6-6652AED70B51}" destId="{1C25484A-595C-4B1C-8A22-6E6D2191CF1D}" srcOrd="1" destOrd="0" presId="urn:microsoft.com/office/officeart/2008/layout/LinedList"/>
    <dgm:cxn modelId="{13176801-9014-2245-A949-337D3A6B4040}" type="presParOf" srcId="{89830D5B-0382-A641-8E69-6B313793227C}" destId="{6DE81A9A-A34E-9D40-BEE0-9037ED0BBF33}" srcOrd="8" destOrd="0" presId="urn:microsoft.com/office/officeart/2008/layout/LinedList"/>
    <dgm:cxn modelId="{F281A013-9842-E247-BC89-C209773C16A1}" type="presParOf" srcId="{89830D5B-0382-A641-8E69-6B313793227C}" destId="{C35C654F-03D9-0241-8AE5-D5931A8F9B69}" srcOrd="9" destOrd="0" presId="urn:microsoft.com/office/officeart/2008/layout/LinedList"/>
    <dgm:cxn modelId="{9E295946-294A-3B48-82AC-4D8163D8D161}" type="presParOf" srcId="{C35C654F-03D9-0241-8AE5-D5931A8F9B69}" destId="{B881D4A3-63D2-5A47-963E-C4D3C1DD8121}" srcOrd="0" destOrd="0" presId="urn:microsoft.com/office/officeart/2008/layout/LinedList"/>
    <dgm:cxn modelId="{C998001A-A5D0-C242-9B6B-528E6C151B86}" type="presParOf" srcId="{C35C654F-03D9-0241-8AE5-D5931A8F9B69}" destId="{6D60CF12-E315-E448-81BA-025F4C074A53}" srcOrd="1" destOrd="0" presId="urn:microsoft.com/office/officeart/2008/layout/LinedList"/>
    <dgm:cxn modelId="{19D1E472-C6CA-5940-BEF8-1F9F30B15EEB}" type="presParOf" srcId="{89830D5B-0382-A641-8E69-6B313793227C}" destId="{3653BE77-BC0B-CF4E-8B0D-D2569DF132E0}" srcOrd="10" destOrd="0" presId="urn:microsoft.com/office/officeart/2008/layout/LinedList"/>
    <dgm:cxn modelId="{E31C1F0F-EC9E-5840-BEC9-5A13784BDFBC}" type="presParOf" srcId="{89830D5B-0382-A641-8E69-6B313793227C}" destId="{C2C4B5F3-9CDF-174D-AB2C-ACC243CA13C3}" srcOrd="11" destOrd="0" presId="urn:microsoft.com/office/officeart/2008/layout/LinedList"/>
    <dgm:cxn modelId="{4BFF8633-9CD1-0D4D-B121-D465CA7F1224}" type="presParOf" srcId="{C2C4B5F3-9CDF-174D-AB2C-ACC243CA13C3}" destId="{1A23286F-7528-FF4F-AF20-E923A5254739}" srcOrd="0" destOrd="0" presId="urn:microsoft.com/office/officeart/2008/layout/LinedList"/>
    <dgm:cxn modelId="{081755D1-6110-2E4F-8FB3-6379C852EA0E}" type="presParOf" srcId="{C2C4B5F3-9CDF-174D-AB2C-ACC243CA13C3}" destId="{1531DB38-E848-A942-8BB1-7817361F3DA3}"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CC459E-FD36-EB47-8E6C-3BE2DF9B7DD6}">
      <dsp:nvSpPr>
        <dsp:cNvPr id="0" name=""/>
        <dsp:cNvSpPr/>
      </dsp:nvSpPr>
      <dsp:spPr>
        <a:xfrm>
          <a:off x="0" y="2671"/>
          <a:ext cx="60960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E369A2-515E-F242-9EAB-F394A779BC82}">
      <dsp:nvSpPr>
        <dsp:cNvPr id="0" name=""/>
        <dsp:cNvSpPr/>
      </dsp:nvSpPr>
      <dsp:spPr>
        <a:xfrm>
          <a:off x="0" y="2671"/>
          <a:ext cx="6096000" cy="910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1. Do top performers have a worse work-life balance?</a:t>
          </a:r>
        </a:p>
      </dsp:txBody>
      <dsp:txXfrm>
        <a:off x="0" y="2671"/>
        <a:ext cx="6096000" cy="910863"/>
      </dsp:txXfrm>
    </dsp:sp>
    <dsp:sp modelId="{914D05CC-C5EE-4548-80DC-682283D3D2D8}">
      <dsp:nvSpPr>
        <dsp:cNvPr id="0" name=""/>
        <dsp:cNvSpPr/>
      </dsp:nvSpPr>
      <dsp:spPr>
        <a:xfrm>
          <a:off x="0" y="913534"/>
          <a:ext cx="6096000" cy="0"/>
        </a:xfrm>
        <a:prstGeom prst="line">
          <a:avLst/>
        </a:prstGeom>
        <a:solidFill>
          <a:schemeClr val="accent5">
            <a:hueOff val="-476893"/>
            <a:satOff val="1649"/>
            <a:lumOff val="-3255"/>
            <a:alphaOff val="0"/>
          </a:schemeClr>
        </a:solidFill>
        <a:ln w="12700" cap="flat" cmpd="sng" algn="ctr">
          <a:solidFill>
            <a:schemeClr val="accent5">
              <a:hueOff val="-476893"/>
              <a:satOff val="1649"/>
              <a:lumOff val="-325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A087DD-4BAF-3E4B-B857-89433EC6743B}">
      <dsp:nvSpPr>
        <dsp:cNvPr id="0" name=""/>
        <dsp:cNvSpPr/>
      </dsp:nvSpPr>
      <dsp:spPr>
        <a:xfrm>
          <a:off x="0" y="913534"/>
          <a:ext cx="6096000" cy="910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t>2. Do software engineers have higher job satisfaction than everyone else</a:t>
          </a:r>
          <a:r>
            <a:rPr lang="en-US" sz="2400" kern="1200" dirty="0">
              <a:latin typeface="Goudy Old Style"/>
            </a:rPr>
            <a:t>?</a:t>
          </a:r>
          <a:endParaRPr lang="en-US" sz="2400" kern="1200" dirty="0">
            <a:latin typeface="Goudy Old Style"/>
            <a:cs typeface="Arial"/>
          </a:endParaRPr>
        </a:p>
      </dsp:txBody>
      <dsp:txXfrm>
        <a:off x="0" y="913534"/>
        <a:ext cx="6096000" cy="910863"/>
      </dsp:txXfrm>
    </dsp:sp>
    <dsp:sp modelId="{420740D2-B04B-4D64-8849-0FAF4B64F8A0}">
      <dsp:nvSpPr>
        <dsp:cNvPr id="0" name=""/>
        <dsp:cNvSpPr/>
      </dsp:nvSpPr>
      <dsp:spPr>
        <a:xfrm>
          <a:off x="0" y="1824398"/>
          <a:ext cx="6096000" cy="0"/>
        </a:xfrm>
        <a:prstGeom prst="line">
          <a:avLst/>
        </a:prstGeom>
        <a:solidFill>
          <a:schemeClr val="accent5">
            <a:hueOff val="-953786"/>
            <a:satOff val="3299"/>
            <a:lumOff val="-6510"/>
            <a:alphaOff val="0"/>
          </a:schemeClr>
        </a:solidFill>
        <a:ln w="12700" cap="flat" cmpd="sng" algn="ctr">
          <a:solidFill>
            <a:schemeClr val="accent5">
              <a:hueOff val="-953786"/>
              <a:satOff val="3299"/>
              <a:lumOff val="-651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0AA043-7444-4932-9A02-C363B52A4A8B}">
      <dsp:nvSpPr>
        <dsp:cNvPr id="0" name=""/>
        <dsp:cNvSpPr/>
      </dsp:nvSpPr>
      <dsp:spPr>
        <a:xfrm>
          <a:off x="0" y="1824398"/>
          <a:ext cx="6096000" cy="910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solidFill>
                <a:srgbClr val="000000"/>
              </a:solidFill>
              <a:latin typeface="Gill Sans MT" panose="020B0502020104020203" pitchFamily="34" charset="77"/>
              <a:cs typeface="Arial"/>
            </a:rPr>
            <a:t>3. Is there an equivalent employee performance rating across genders</a:t>
          </a:r>
          <a:r>
            <a:rPr lang="en-US" sz="2400" kern="1200" dirty="0">
              <a:latin typeface="Gill Sans MT" panose="020B0502020104020203" pitchFamily="34" charset="77"/>
            </a:rPr>
            <a:t>?</a:t>
          </a:r>
        </a:p>
      </dsp:txBody>
      <dsp:txXfrm>
        <a:off x="0" y="1824398"/>
        <a:ext cx="6096000" cy="910863"/>
      </dsp:txXfrm>
    </dsp:sp>
    <dsp:sp modelId="{9FA1A6D3-6931-49E7-93C0-DA323EB8164E}">
      <dsp:nvSpPr>
        <dsp:cNvPr id="0" name=""/>
        <dsp:cNvSpPr/>
      </dsp:nvSpPr>
      <dsp:spPr>
        <a:xfrm>
          <a:off x="0" y="2735262"/>
          <a:ext cx="6096000" cy="0"/>
        </a:xfrm>
        <a:prstGeom prst="line">
          <a:avLst/>
        </a:prstGeom>
        <a:solidFill>
          <a:schemeClr val="accent5">
            <a:hueOff val="-1430680"/>
            <a:satOff val="4948"/>
            <a:lumOff val="-9764"/>
            <a:alphaOff val="0"/>
          </a:schemeClr>
        </a:solidFill>
        <a:ln w="12700" cap="flat" cmpd="sng" algn="ctr">
          <a:solidFill>
            <a:schemeClr val="accent5">
              <a:hueOff val="-1430680"/>
              <a:satOff val="4948"/>
              <a:lumOff val="-976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38B2371-3CBD-462E-883F-1F8736ABD36E}">
      <dsp:nvSpPr>
        <dsp:cNvPr id="0" name=""/>
        <dsp:cNvSpPr/>
      </dsp:nvSpPr>
      <dsp:spPr>
        <a:xfrm>
          <a:off x="0" y="2735262"/>
          <a:ext cx="6096000" cy="910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latin typeface="+mn-lt"/>
              <a:ea typeface="Calibri"/>
              <a:cs typeface="Calibri"/>
            </a:rPr>
            <a:t>4. What are the current relationships between employee type and performance scores?</a:t>
          </a:r>
          <a:endParaRPr lang="en-US" sz="2400" kern="1200" dirty="0">
            <a:latin typeface="+mn-lt"/>
          </a:endParaRPr>
        </a:p>
      </dsp:txBody>
      <dsp:txXfrm>
        <a:off x="0" y="2735262"/>
        <a:ext cx="6096000" cy="910863"/>
      </dsp:txXfrm>
    </dsp:sp>
    <dsp:sp modelId="{6DE81A9A-A34E-9D40-BEE0-9037ED0BBF33}">
      <dsp:nvSpPr>
        <dsp:cNvPr id="0" name=""/>
        <dsp:cNvSpPr/>
      </dsp:nvSpPr>
      <dsp:spPr>
        <a:xfrm>
          <a:off x="0" y="3646126"/>
          <a:ext cx="6096000" cy="0"/>
        </a:xfrm>
        <a:prstGeom prst="line">
          <a:avLst/>
        </a:prstGeom>
        <a:solidFill>
          <a:schemeClr val="accent5">
            <a:hueOff val="-1907573"/>
            <a:satOff val="6598"/>
            <a:lumOff val="-13019"/>
            <a:alphaOff val="0"/>
          </a:schemeClr>
        </a:solidFill>
        <a:ln w="12700" cap="flat" cmpd="sng" algn="ctr">
          <a:solidFill>
            <a:schemeClr val="accent5">
              <a:hueOff val="-1907573"/>
              <a:satOff val="6598"/>
              <a:lumOff val="-1301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81D4A3-63D2-5A47-963E-C4D3C1DD8121}">
      <dsp:nvSpPr>
        <dsp:cNvPr id="0" name=""/>
        <dsp:cNvSpPr/>
      </dsp:nvSpPr>
      <dsp:spPr>
        <a:xfrm>
          <a:off x="0" y="3646126"/>
          <a:ext cx="6096000" cy="910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solidFill>
                <a:srgbClr val="000000"/>
              </a:solidFill>
              <a:latin typeface="+mn-lt"/>
              <a:cs typeface="Arial"/>
            </a:rPr>
            <a:t>5. Is there a correlation between job satisfaction and employee engagement?</a:t>
          </a:r>
        </a:p>
      </dsp:txBody>
      <dsp:txXfrm>
        <a:off x="0" y="3646126"/>
        <a:ext cx="6096000" cy="910863"/>
      </dsp:txXfrm>
    </dsp:sp>
    <dsp:sp modelId="{3653BE77-BC0B-CF4E-8B0D-D2569DF132E0}">
      <dsp:nvSpPr>
        <dsp:cNvPr id="0" name=""/>
        <dsp:cNvSpPr/>
      </dsp:nvSpPr>
      <dsp:spPr>
        <a:xfrm>
          <a:off x="0" y="4556990"/>
          <a:ext cx="6096000" cy="0"/>
        </a:xfrm>
        <a:prstGeom prst="line">
          <a:avLst/>
        </a:prstGeom>
        <a:solidFill>
          <a:schemeClr val="accent5">
            <a:hueOff val="-2384466"/>
            <a:satOff val="8247"/>
            <a:lumOff val="-16274"/>
            <a:alphaOff val="0"/>
          </a:schemeClr>
        </a:solidFill>
        <a:ln w="12700" cap="flat" cmpd="sng" algn="ctr">
          <a:solidFill>
            <a:schemeClr val="accent5">
              <a:hueOff val="-2384466"/>
              <a:satOff val="8247"/>
              <a:lumOff val="-1627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23286F-7528-FF4F-AF20-E923A5254739}">
      <dsp:nvSpPr>
        <dsp:cNvPr id="0" name=""/>
        <dsp:cNvSpPr/>
      </dsp:nvSpPr>
      <dsp:spPr>
        <a:xfrm>
          <a:off x="0" y="4556990"/>
          <a:ext cx="6096000" cy="910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solidFill>
                <a:srgbClr val="000000"/>
              </a:solidFill>
              <a:latin typeface="+mn-lt"/>
              <a:cs typeface="Arial"/>
            </a:rPr>
            <a:t>6. Is there a correlation between job satisfaction and work-life balance?</a:t>
          </a:r>
        </a:p>
      </dsp:txBody>
      <dsp:txXfrm>
        <a:off x="0" y="4556990"/>
        <a:ext cx="6096000" cy="91086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2.jp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1/9/25</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3291414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1/9/25</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959955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1/9/25</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914299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1/9/25</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248036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1/9/25</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79123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1/9/25</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814023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1/9/25</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685900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1/9/25</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144928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1/9/25</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4168366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1/9/25</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219145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1/9/25</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382167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1/9/25</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184302433"/>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8" r:id="rId6"/>
    <p:sldLayoutId id="2147483743" r:id="rId7"/>
    <p:sldLayoutId id="2147483744" r:id="rId8"/>
    <p:sldLayoutId id="2147483745" r:id="rId9"/>
    <p:sldLayoutId id="2147483747" r:id="rId10"/>
    <p:sldLayoutId id="2147483746"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orkforcescience.com/learn/articles/employee-engagement-vs-job-satisfaction" TargetMode="External"/><Relationship Id="rId2" Type="http://schemas.openxmlformats.org/officeDocument/2006/relationships/hyperlink" Target="https://makemeaprogrammer.com/are-software-engineers-happy/" TargetMode="External"/><Relationship Id="rId1" Type="http://schemas.openxmlformats.org/officeDocument/2006/relationships/slideLayout" Target="../slideLayouts/slideLayout8.xml"/><Relationship Id="rId4" Type="http://schemas.openxmlformats.org/officeDocument/2006/relationships/hyperlink" Target="https://www.iosrjournals.org/iosr-jbm/papers/Vol20-issue5/Version-7/I2005077681.pdf"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0103171-0BA0-4AF0-AF05-04AFA1A4A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abstract watercolor pattern on a white background">
            <a:extLst>
              <a:ext uri="{FF2B5EF4-FFF2-40B4-BE49-F238E27FC236}">
                <a16:creationId xmlns:a16="http://schemas.microsoft.com/office/drawing/2014/main" id="{E0678258-EB56-053E-1465-412C0763518C}"/>
              </a:ext>
            </a:extLst>
          </p:cNvPr>
          <p:cNvPicPr>
            <a:picLocks noChangeAspect="1"/>
          </p:cNvPicPr>
          <p:nvPr/>
        </p:nvPicPr>
        <p:blipFill>
          <a:blip r:embed="rId2"/>
          <a:srcRect l="23206" r="30439" b="-1"/>
          <a:stretch/>
        </p:blipFill>
        <p:spPr>
          <a:xfrm>
            <a:off x="20" y="10"/>
            <a:ext cx="4762480" cy="6857989"/>
          </a:xfrm>
          <a:prstGeom prst="rect">
            <a:avLst/>
          </a:prstGeom>
        </p:spPr>
      </p:pic>
      <p:sp>
        <p:nvSpPr>
          <p:cNvPr id="18" name="Rectangle 17">
            <a:extLst>
              <a:ext uri="{FF2B5EF4-FFF2-40B4-BE49-F238E27FC236}">
                <a16:creationId xmlns:a16="http://schemas.microsoft.com/office/drawing/2014/main" id="{E128B901-D4EA-4C4D-A150-23D2A6DEC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09459" y="1"/>
            <a:ext cx="7482541" cy="68579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Rectangle 19">
            <a:extLst>
              <a:ext uri="{FF2B5EF4-FFF2-40B4-BE49-F238E27FC236}">
                <a16:creationId xmlns:a16="http://schemas.microsoft.com/office/drawing/2014/main" id="{A760B08A-B322-4C79-AB6D-7E4246352E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200" y="685800"/>
            <a:ext cx="6099101" cy="5486400"/>
          </a:xfrm>
          <a:prstGeom prst="rect">
            <a:avLst/>
          </a:prstGeom>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230584-B76D-94DB-D0D3-9FB13E7DB504}"/>
              </a:ext>
            </a:extLst>
          </p:cNvPr>
          <p:cNvSpPr>
            <a:spLocks noGrp="1"/>
          </p:cNvSpPr>
          <p:nvPr>
            <p:ph type="ctrTitle"/>
          </p:nvPr>
        </p:nvSpPr>
        <p:spPr>
          <a:xfrm>
            <a:off x="6096000" y="1371599"/>
            <a:ext cx="4762500" cy="2360429"/>
          </a:xfrm>
        </p:spPr>
        <p:txBody>
          <a:bodyPr>
            <a:normAutofit/>
          </a:bodyPr>
          <a:lstStyle/>
          <a:p>
            <a:r>
              <a:rPr lang="en-US" dirty="0"/>
              <a:t>Engagement Survey Results</a:t>
            </a:r>
          </a:p>
        </p:txBody>
      </p:sp>
      <p:sp>
        <p:nvSpPr>
          <p:cNvPr id="3" name="Subtitle 2">
            <a:extLst>
              <a:ext uri="{FF2B5EF4-FFF2-40B4-BE49-F238E27FC236}">
                <a16:creationId xmlns:a16="http://schemas.microsoft.com/office/drawing/2014/main" id="{2ACD911C-0E46-EBA6-908A-C88A62049889}"/>
              </a:ext>
            </a:extLst>
          </p:cNvPr>
          <p:cNvSpPr>
            <a:spLocks noGrp="1"/>
          </p:cNvSpPr>
          <p:nvPr>
            <p:ph type="subTitle" idx="1"/>
          </p:nvPr>
        </p:nvSpPr>
        <p:spPr>
          <a:xfrm>
            <a:off x="6096000" y="4114800"/>
            <a:ext cx="4762500" cy="1371601"/>
          </a:xfrm>
        </p:spPr>
        <p:txBody>
          <a:bodyPr>
            <a:normAutofit lnSpcReduction="10000"/>
          </a:bodyPr>
          <a:lstStyle/>
          <a:p>
            <a:r>
              <a:rPr lang="en-US" dirty="0"/>
              <a:t>2023-2024</a:t>
            </a:r>
          </a:p>
          <a:p>
            <a:r>
              <a:rPr lang="en-US" dirty="0"/>
              <a:t>Prakash, Rod, Travis</a:t>
            </a:r>
          </a:p>
          <a:p>
            <a:r>
              <a:rPr lang="en-US" dirty="0"/>
              <a:t>1/16/2025</a:t>
            </a:r>
          </a:p>
        </p:txBody>
      </p:sp>
    </p:spTree>
    <p:extLst>
      <p:ext uri="{BB962C8B-B14F-4D97-AF65-F5344CB8AC3E}">
        <p14:creationId xmlns:p14="http://schemas.microsoft.com/office/powerpoint/2010/main" val="3746265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C21B4BA-B48B-0E83-6F10-B6B0AD05C76A}"/>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728218C-56F0-7761-7471-A7D3F5B24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F95A62A-C1B3-264C-72F5-D226666ADB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909FED-4094-361B-E2EF-37757742DBE5}"/>
              </a:ext>
            </a:extLst>
          </p:cNvPr>
          <p:cNvSpPr>
            <a:spLocks noGrp="1"/>
          </p:cNvSpPr>
          <p:nvPr>
            <p:ph type="title"/>
          </p:nvPr>
        </p:nvSpPr>
        <p:spPr>
          <a:xfrm>
            <a:off x="484127" y="685801"/>
            <a:ext cx="3932237" cy="2297672"/>
          </a:xfrm>
        </p:spPr>
        <p:txBody>
          <a:bodyPr vert="horz" lIns="91440" tIns="45720" rIns="91440" bIns="45720" rtlCol="0" anchor="b">
            <a:normAutofit/>
          </a:bodyPr>
          <a:lstStyle/>
          <a:p>
            <a:pPr algn="ctr"/>
            <a:r>
              <a:rPr lang="en-US" sz="3600" kern="1200" cap="all" spc="300" baseline="0" dirty="0">
                <a:solidFill>
                  <a:schemeClr val="bg2"/>
                </a:solidFill>
                <a:latin typeface="+mj-lt"/>
                <a:ea typeface="+mj-ea"/>
                <a:cs typeface="+mj-cs"/>
              </a:rPr>
              <a:t>Question 1 – Figure 2</a:t>
            </a:r>
          </a:p>
        </p:txBody>
      </p:sp>
      <p:sp>
        <p:nvSpPr>
          <p:cNvPr id="4" name="Text Placeholder 3">
            <a:extLst>
              <a:ext uri="{FF2B5EF4-FFF2-40B4-BE49-F238E27FC236}">
                <a16:creationId xmlns:a16="http://schemas.microsoft.com/office/drawing/2014/main" id="{6F0ECCCB-A902-3F3D-F679-745E4E9E23BB}"/>
              </a:ext>
            </a:extLst>
          </p:cNvPr>
          <p:cNvSpPr>
            <a:spLocks noGrp="1"/>
          </p:cNvSpPr>
          <p:nvPr>
            <p:ph type="body" sz="half" idx="2"/>
          </p:nvPr>
        </p:nvSpPr>
        <p:spPr>
          <a:xfrm>
            <a:off x="401206" y="3874527"/>
            <a:ext cx="3932237" cy="2840975"/>
          </a:xfrm>
        </p:spPr>
        <p:txBody>
          <a:bodyPr/>
          <a:lstStyle/>
          <a:p>
            <a:r>
              <a:rPr lang="en-US" dirty="0">
                <a:solidFill>
                  <a:schemeClr val="tx1"/>
                </a:solidFill>
              </a:rPr>
              <a:t>Next, we looked at the Work-Life Balance scores for all Performance Categories.</a:t>
            </a:r>
          </a:p>
          <a:p>
            <a:endParaRPr lang="en-US" dirty="0">
              <a:solidFill>
                <a:schemeClr val="tx1"/>
              </a:solidFill>
            </a:endParaRPr>
          </a:p>
          <a:p>
            <a:r>
              <a:rPr lang="en-US" dirty="0">
                <a:solidFill>
                  <a:schemeClr val="tx1"/>
                </a:solidFill>
              </a:rPr>
              <a:t>There was no significant difference between the groups, as demonstrated by the overlap of the SEM.</a:t>
            </a:r>
          </a:p>
        </p:txBody>
      </p:sp>
      <p:pic>
        <p:nvPicPr>
          <p:cNvPr id="16" name="Content Placeholder 15">
            <a:extLst>
              <a:ext uri="{FF2B5EF4-FFF2-40B4-BE49-F238E27FC236}">
                <a16:creationId xmlns:a16="http://schemas.microsoft.com/office/drawing/2014/main" id="{F7E9D5C7-1ABD-7EBD-DA45-071B470FFD79}"/>
              </a:ext>
            </a:extLst>
          </p:cNvPr>
          <p:cNvPicPr>
            <a:picLocks noGrp="1" noChangeAspect="1"/>
          </p:cNvPicPr>
          <p:nvPr>
            <p:ph idx="1"/>
          </p:nvPr>
        </p:nvPicPr>
        <p:blipFill>
          <a:blip r:embed="rId2"/>
          <a:stretch>
            <a:fillRect/>
          </a:stretch>
        </p:blipFill>
        <p:spPr>
          <a:xfrm>
            <a:off x="5557795" y="987425"/>
            <a:ext cx="5422986" cy="4873625"/>
          </a:xfrm>
          <a:prstGeom prst="rect">
            <a:avLst/>
          </a:prstGeom>
        </p:spPr>
      </p:pic>
    </p:spTree>
    <p:extLst>
      <p:ext uri="{BB962C8B-B14F-4D97-AF65-F5344CB8AC3E}">
        <p14:creationId xmlns:p14="http://schemas.microsoft.com/office/powerpoint/2010/main" val="3923148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4D81B63-456D-1AA0-1940-B2613198FEA0}"/>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2319DD6-B3F9-113F-421F-B587D7E73D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5002BB3-BA40-93E4-6F90-A6937E0783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7312FD-4081-1FDC-B00E-14A63F177C46}"/>
              </a:ext>
            </a:extLst>
          </p:cNvPr>
          <p:cNvSpPr>
            <a:spLocks noGrp="1"/>
          </p:cNvSpPr>
          <p:nvPr>
            <p:ph type="title"/>
          </p:nvPr>
        </p:nvSpPr>
        <p:spPr>
          <a:xfrm>
            <a:off x="484127" y="685801"/>
            <a:ext cx="3932237" cy="2297672"/>
          </a:xfrm>
        </p:spPr>
        <p:txBody>
          <a:bodyPr vert="horz" lIns="91440" tIns="45720" rIns="91440" bIns="45720" rtlCol="0" anchor="b">
            <a:normAutofit/>
          </a:bodyPr>
          <a:lstStyle/>
          <a:p>
            <a:pPr algn="ctr"/>
            <a:r>
              <a:rPr lang="en-US" sz="3600" kern="1200" cap="all" spc="300" baseline="0" dirty="0">
                <a:solidFill>
                  <a:schemeClr val="bg2"/>
                </a:solidFill>
                <a:latin typeface="+mj-lt"/>
                <a:ea typeface="+mj-ea"/>
                <a:cs typeface="+mj-cs"/>
              </a:rPr>
              <a:t>Question 2 – Figure 1</a:t>
            </a:r>
          </a:p>
        </p:txBody>
      </p:sp>
      <p:sp>
        <p:nvSpPr>
          <p:cNvPr id="4" name="Text Placeholder 3">
            <a:extLst>
              <a:ext uri="{FF2B5EF4-FFF2-40B4-BE49-F238E27FC236}">
                <a16:creationId xmlns:a16="http://schemas.microsoft.com/office/drawing/2014/main" id="{5ABB0161-ADF7-961E-6D3A-BC8D3B043BE2}"/>
              </a:ext>
            </a:extLst>
          </p:cNvPr>
          <p:cNvSpPr>
            <a:spLocks noGrp="1"/>
          </p:cNvSpPr>
          <p:nvPr>
            <p:ph type="body" sz="half" idx="2"/>
          </p:nvPr>
        </p:nvSpPr>
        <p:spPr>
          <a:xfrm>
            <a:off x="401206" y="3874527"/>
            <a:ext cx="3932237" cy="2840975"/>
          </a:xfrm>
        </p:spPr>
        <p:txBody>
          <a:bodyPr/>
          <a:lstStyle/>
          <a:p>
            <a:r>
              <a:rPr lang="en-US" dirty="0">
                <a:solidFill>
                  <a:schemeClr val="tx1"/>
                </a:solidFill>
              </a:rPr>
              <a:t>For question 2, we analyzed whether the software engineers in our sample were more satisfied with their role.</a:t>
            </a:r>
          </a:p>
          <a:p>
            <a:endParaRPr lang="en-US" dirty="0">
              <a:solidFill>
                <a:schemeClr val="tx1"/>
              </a:solidFill>
            </a:endParaRPr>
          </a:p>
          <a:p>
            <a:r>
              <a:rPr lang="en-US" dirty="0">
                <a:solidFill>
                  <a:schemeClr val="tx1"/>
                </a:solidFill>
              </a:rPr>
              <a:t>No significant difference means that they are likely as equally satisfied as everyone else.</a:t>
            </a:r>
          </a:p>
        </p:txBody>
      </p:sp>
      <p:pic>
        <p:nvPicPr>
          <p:cNvPr id="6" name="Content Placeholder 5">
            <a:extLst>
              <a:ext uri="{FF2B5EF4-FFF2-40B4-BE49-F238E27FC236}">
                <a16:creationId xmlns:a16="http://schemas.microsoft.com/office/drawing/2014/main" id="{F8FB0175-DC55-26B1-6F66-6FFA3A1D9B17}"/>
              </a:ext>
            </a:extLst>
          </p:cNvPr>
          <p:cNvPicPr>
            <a:picLocks noGrp="1" noChangeAspect="1"/>
          </p:cNvPicPr>
          <p:nvPr>
            <p:ph idx="1"/>
          </p:nvPr>
        </p:nvPicPr>
        <p:blipFill>
          <a:blip r:embed="rId2"/>
          <a:stretch>
            <a:fillRect/>
          </a:stretch>
        </p:blipFill>
        <p:spPr>
          <a:xfrm>
            <a:off x="5183188" y="1172797"/>
            <a:ext cx="6172200" cy="4502880"/>
          </a:xfrm>
          <a:prstGeom prst="rect">
            <a:avLst/>
          </a:prstGeom>
        </p:spPr>
      </p:pic>
    </p:spTree>
    <p:extLst>
      <p:ext uri="{BB962C8B-B14F-4D97-AF65-F5344CB8AC3E}">
        <p14:creationId xmlns:p14="http://schemas.microsoft.com/office/powerpoint/2010/main" val="1309327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CFA2182-3CB5-A192-C262-A37DCEDDFA3E}"/>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8DBCFF0-7F7E-4079-5409-8AF8B93BB7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0A7EFA-0C7A-AE39-2E97-9BF1677460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E560EC-8403-05DD-29AE-6FED612CAE6D}"/>
              </a:ext>
            </a:extLst>
          </p:cNvPr>
          <p:cNvSpPr>
            <a:spLocks noGrp="1"/>
          </p:cNvSpPr>
          <p:nvPr>
            <p:ph type="title"/>
          </p:nvPr>
        </p:nvSpPr>
        <p:spPr>
          <a:xfrm>
            <a:off x="484127" y="685801"/>
            <a:ext cx="3932237" cy="2297672"/>
          </a:xfrm>
        </p:spPr>
        <p:txBody>
          <a:bodyPr vert="horz" lIns="91440" tIns="45720" rIns="91440" bIns="45720" rtlCol="0" anchor="b">
            <a:normAutofit/>
          </a:bodyPr>
          <a:lstStyle/>
          <a:p>
            <a:pPr algn="ctr"/>
            <a:r>
              <a:rPr lang="en-US" sz="3600" kern="1200" cap="all" spc="300" baseline="0" dirty="0">
                <a:solidFill>
                  <a:schemeClr val="bg2"/>
                </a:solidFill>
                <a:latin typeface="+mj-lt"/>
                <a:ea typeface="+mj-ea"/>
                <a:cs typeface="+mj-cs"/>
              </a:rPr>
              <a:t>Question 2 – Figure 2</a:t>
            </a:r>
          </a:p>
        </p:txBody>
      </p:sp>
      <p:sp>
        <p:nvSpPr>
          <p:cNvPr id="4" name="Text Placeholder 3">
            <a:extLst>
              <a:ext uri="{FF2B5EF4-FFF2-40B4-BE49-F238E27FC236}">
                <a16:creationId xmlns:a16="http://schemas.microsoft.com/office/drawing/2014/main" id="{D35162D5-E078-6FC9-2D6B-52722AE5FFED}"/>
              </a:ext>
            </a:extLst>
          </p:cNvPr>
          <p:cNvSpPr>
            <a:spLocks noGrp="1"/>
          </p:cNvSpPr>
          <p:nvPr>
            <p:ph type="body" sz="half" idx="2"/>
          </p:nvPr>
        </p:nvSpPr>
        <p:spPr>
          <a:xfrm>
            <a:off x="401206" y="3874527"/>
            <a:ext cx="3932237" cy="2840975"/>
          </a:xfrm>
        </p:spPr>
        <p:txBody>
          <a:bodyPr/>
          <a:lstStyle/>
          <a:p>
            <a:r>
              <a:rPr lang="en-US" dirty="0">
                <a:solidFill>
                  <a:schemeClr val="tx1"/>
                </a:solidFill>
              </a:rPr>
              <a:t>Next, we looked at the Job satisfaction scores between all the departments.</a:t>
            </a:r>
          </a:p>
          <a:p>
            <a:endParaRPr lang="en-US" dirty="0">
              <a:solidFill>
                <a:schemeClr val="tx1"/>
              </a:solidFill>
            </a:endParaRPr>
          </a:p>
          <a:p>
            <a:r>
              <a:rPr lang="en-US" dirty="0">
                <a:solidFill>
                  <a:schemeClr val="tx1"/>
                </a:solidFill>
              </a:rPr>
              <a:t>There appears to be a significant difference between the Admin Offices and everyone else. They are less satisfied. </a:t>
            </a:r>
          </a:p>
        </p:txBody>
      </p:sp>
      <p:pic>
        <p:nvPicPr>
          <p:cNvPr id="6" name="Content Placeholder 5">
            <a:extLst>
              <a:ext uri="{FF2B5EF4-FFF2-40B4-BE49-F238E27FC236}">
                <a16:creationId xmlns:a16="http://schemas.microsoft.com/office/drawing/2014/main" id="{B338C349-9D2B-2163-0D28-4ABDF540B75A}"/>
              </a:ext>
            </a:extLst>
          </p:cNvPr>
          <p:cNvPicPr>
            <a:picLocks noGrp="1" noChangeAspect="1"/>
          </p:cNvPicPr>
          <p:nvPr>
            <p:ph idx="1"/>
          </p:nvPr>
        </p:nvPicPr>
        <p:blipFill>
          <a:blip r:embed="rId2"/>
          <a:stretch>
            <a:fillRect/>
          </a:stretch>
        </p:blipFill>
        <p:spPr>
          <a:xfrm>
            <a:off x="5183188" y="1137022"/>
            <a:ext cx="6172200" cy="4574431"/>
          </a:xfrm>
          <a:prstGeom prst="rect">
            <a:avLst/>
          </a:prstGeom>
        </p:spPr>
      </p:pic>
    </p:spTree>
    <p:extLst>
      <p:ext uri="{BB962C8B-B14F-4D97-AF65-F5344CB8AC3E}">
        <p14:creationId xmlns:p14="http://schemas.microsoft.com/office/powerpoint/2010/main" val="8101176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0688-3873-A153-4B20-F56F7EF9924C}"/>
              </a:ext>
            </a:extLst>
          </p:cNvPr>
          <p:cNvSpPr>
            <a:spLocks noGrp="1"/>
          </p:cNvSpPr>
          <p:nvPr>
            <p:ph type="title"/>
          </p:nvPr>
        </p:nvSpPr>
        <p:spPr/>
        <p:txBody>
          <a:bodyPr/>
          <a:lstStyle/>
          <a:p>
            <a:r>
              <a:rPr lang="en-US"/>
              <a:t>Questions 3-4</a:t>
            </a:r>
          </a:p>
        </p:txBody>
      </p:sp>
      <p:sp>
        <p:nvSpPr>
          <p:cNvPr id="3" name="Text Placeholder 2">
            <a:extLst>
              <a:ext uri="{FF2B5EF4-FFF2-40B4-BE49-F238E27FC236}">
                <a16:creationId xmlns:a16="http://schemas.microsoft.com/office/drawing/2014/main" id="{853DD016-A7D3-498C-8EFE-C0026714F9CF}"/>
              </a:ext>
            </a:extLst>
          </p:cNvPr>
          <p:cNvSpPr>
            <a:spLocks noGrp="1"/>
          </p:cNvSpPr>
          <p:nvPr>
            <p:ph type="body" idx="1"/>
          </p:nvPr>
        </p:nvSpPr>
        <p:spPr>
          <a:xfrm>
            <a:off x="468313" y="1681163"/>
            <a:ext cx="5157787" cy="823912"/>
          </a:xfrm>
        </p:spPr>
        <p:txBody>
          <a:bodyPr vert="horz" lIns="91440" tIns="45720" rIns="91440" bIns="45720" rtlCol="0" anchor="b">
            <a:noAutofit/>
          </a:bodyPr>
          <a:lstStyle/>
          <a:p>
            <a:pPr algn="ctr"/>
            <a:r>
              <a:rPr lang="en-US"/>
              <a:t>Is there an equivalent employee performance rating across genders?</a:t>
            </a:r>
          </a:p>
        </p:txBody>
      </p:sp>
      <p:sp>
        <p:nvSpPr>
          <p:cNvPr id="4" name="Content Placeholder 3">
            <a:extLst>
              <a:ext uri="{FF2B5EF4-FFF2-40B4-BE49-F238E27FC236}">
                <a16:creationId xmlns:a16="http://schemas.microsoft.com/office/drawing/2014/main" id="{59660ED6-414D-9F2B-D974-FFDB91D3F0A9}"/>
              </a:ext>
            </a:extLst>
          </p:cNvPr>
          <p:cNvSpPr>
            <a:spLocks noGrp="1"/>
          </p:cNvSpPr>
          <p:nvPr>
            <p:ph sz="half" idx="2"/>
          </p:nvPr>
        </p:nvSpPr>
        <p:spPr>
          <a:xfrm>
            <a:off x="468313" y="2505075"/>
            <a:ext cx="5157787" cy="3684588"/>
          </a:xfrm>
        </p:spPr>
        <p:txBody>
          <a:bodyPr vert="horz" lIns="91440" tIns="45720" rIns="91440" bIns="45720" rtlCol="0" anchor="t">
            <a:normAutofit/>
          </a:bodyPr>
          <a:lstStyle/>
          <a:p>
            <a:pPr marL="0" indent="0" algn="ctr">
              <a:buNone/>
            </a:pPr>
            <a:endParaRPr lang="en-US">
              <a:ea typeface="+mj-lt"/>
              <a:cs typeface="+mj-lt"/>
            </a:endParaRPr>
          </a:p>
          <a:p>
            <a:pPr marL="0" indent="0" algn="ctr">
              <a:buNone/>
            </a:pPr>
            <a:endParaRPr lang="en-US">
              <a:ea typeface="+mj-lt"/>
              <a:cs typeface="+mj-lt"/>
            </a:endParaRPr>
          </a:p>
          <a:p>
            <a:pPr marL="0" indent="0" algn="ctr">
              <a:buNone/>
            </a:pPr>
            <a:r>
              <a:rPr lang="en-US">
                <a:ea typeface="+mj-lt"/>
                <a:cs typeface="+mj-lt"/>
              </a:rPr>
              <a:t>Historical data and research indicates that gender bias in performance evaluations has been a significant issue, efforts are underway across many industries to address and reduce these biases. </a:t>
            </a:r>
            <a:br>
              <a:rPr lang="en-US">
                <a:ea typeface="+mj-lt"/>
                <a:cs typeface="+mj-lt"/>
              </a:rPr>
            </a:br>
            <a:endParaRPr lang="en-US">
              <a:ea typeface="+mj-lt"/>
              <a:cs typeface="+mj-lt"/>
            </a:endParaRPr>
          </a:p>
          <a:p>
            <a:endParaRPr lang="en-US" dirty="0"/>
          </a:p>
          <a:p>
            <a:pPr lvl="1"/>
            <a:endParaRPr lang="en-US" dirty="0"/>
          </a:p>
        </p:txBody>
      </p:sp>
      <p:sp>
        <p:nvSpPr>
          <p:cNvPr id="5" name="Text Placeholder 4">
            <a:extLst>
              <a:ext uri="{FF2B5EF4-FFF2-40B4-BE49-F238E27FC236}">
                <a16:creationId xmlns:a16="http://schemas.microsoft.com/office/drawing/2014/main" id="{8C646DDF-5D2A-3C40-21FA-16BF64CD03C6}"/>
              </a:ext>
            </a:extLst>
          </p:cNvPr>
          <p:cNvSpPr>
            <a:spLocks noGrp="1"/>
          </p:cNvSpPr>
          <p:nvPr>
            <p:ph type="body" sz="quarter" idx="3"/>
          </p:nvPr>
        </p:nvSpPr>
        <p:spPr>
          <a:xfrm>
            <a:off x="6172200" y="1696714"/>
            <a:ext cx="6168085" cy="808361"/>
          </a:xfrm>
        </p:spPr>
        <p:txBody>
          <a:bodyPr vert="horz" lIns="91440" tIns="45720" rIns="91440" bIns="45720" rtlCol="0" anchor="b">
            <a:noAutofit/>
          </a:bodyPr>
          <a:lstStyle/>
          <a:p>
            <a:r>
              <a:rPr lang="en-US"/>
              <a:t>What are the current relationships between employee type and performance scores?</a:t>
            </a:r>
          </a:p>
        </p:txBody>
      </p:sp>
      <p:sp>
        <p:nvSpPr>
          <p:cNvPr id="6" name="Content Placeholder 5">
            <a:extLst>
              <a:ext uri="{FF2B5EF4-FFF2-40B4-BE49-F238E27FC236}">
                <a16:creationId xmlns:a16="http://schemas.microsoft.com/office/drawing/2014/main" id="{FBAF9795-1C17-B471-FE50-5118D0708935}"/>
              </a:ext>
            </a:extLst>
          </p:cNvPr>
          <p:cNvSpPr>
            <a:spLocks noGrp="1"/>
          </p:cNvSpPr>
          <p:nvPr>
            <p:ph sz="quarter" idx="4"/>
          </p:nvPr>
        </p:nvSpPr>
        <p:spPr/>
        <p:txBody>
          <a:bodyPr vert="horz" lIns="91440" tIns="45720" rIns="91440" bIns="45720" rtlCol="0" anchor="t">
            <a:normAutofit/>
          </a:bodyPr>
          <a:lstStyle/>
          <a:p>
            <a:endParaRPr lang="en-US"/>
          </a:p>
          <a:p>
            <a:endParaRPr lang="en-US"/>
          </a:p>
          <a:p>
            <a:endParaRPr lang="en-US"/>
          </a:p>
        </p:txBody>
      </p:sp>
      <p:sp>
        <p:nvSpPr>
          <p:cNvPr id="8" name="Content Placeholder 3">
            <a:extLst>
              <a:ext uri="{FF2B5EF4-FFF2-40B4-BE49-F238E27FC236}">
                <a16:creationId xmlns:a16="http://schemas.microsoft.com/office/drawing/2014/main" id="{F11668E5-62EE-B1AD-556A-C380DA033409}"/>
              </a:ext>
            </a:extLst>
          </p:cNvPr>
          <p:cNvSpPr txBox="1">
            <a:spLocks/>
          </p:cNvSpPr>
          <p:nvPr/>
        </p:nvSpPr>
        <p:spPr>
          <a:xfrm>
            <a:off x="5978526" y="2171700"/>
            <a:ext cx="5157787" cy="3684588"/>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a:ea typeface="+mj-lt"/>
              <a:cs typeface="+mj-lt"/>
            </a:endParaRPr>
          </a:p>
          <a:p>
            <a:pPr marL="0" indent="0" algn="ctr">
              <a:buFont typeface="Arial" panose="020B0604020202020204" pitchFamily="34" charset="0"/>
              <a:buNone/>
            </a:pPr>
            <a:endParaRPr lang="en-US">
              <a:ea typeface="+mj-lt"/>
              <a:cs typeface="+mj-lt"/>
            </a:endParaRPr>
          </a:p>
          <a:p>
            <a:pPr marL="0" indent="0" algn="ctr">
              <a:buNone/>
            </a:pPr>
            <a:r>
              <a:rPr lang="en-US"/>
              <a:t> Does being a full-time, part-time, or contracted employee contribute to job performance. Full-time employees often experience burnout, part-time employees can be paid less, and contracted employees often hold more autonomy in their positions, resulting in higher job satisfaction, participation, and pay</a:t>
            </a:r>
          </a:p>
        </p:txBody>
      </p:sp>
    </p:spTree>
    <p:extLst>
      <p:ext uri="{BB962C8B-B14F-4D97-AF65-F5344CB8AC3E}">
        <p14:creationId xmlns:p14="http://schemas.microsoft.com/office/powerpoint/2010/main" val="3149509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E22323D-1E57-28F9-EC51-00F21AF8695E}"/>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7D0C67F-9CE8-2F21-6622-3FFDEC1C2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778A92D-5183-5759-21EF-46C58D9FB4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A48005-6014-7DFA-63F2-AF4C7B8D6AB6}"/>
              </a:ext>
            </a:extLst>
          </p:cNvPr>
          <p:cNvSpPr>
            <a:spLocks noGrp="1"/>
          </p:cNvSpPr>
          <p:nvPr>
            <p:ph type="title"/>
          </p:nvPr>
        </p:nvSpPr>
        <p:spPr>
          <a:xfrm>
            <a:off x="484127" y="685801"/>
            <a:ext cx="3932237" cy="2297672"/>
          </a:xfrm>
        </p:spPr>
        <p:txBody>
          <a:bodyPr vert="horz" lIns="91440" tIns="45720" rIns="91440" bIns="45720" rtlCol="0" anchor="b">
            <a:normAutofit/>
          </a:bodyPr>
          <a:lstStyle/>
          <a:p>
            <a:pPr algn="ctr"/>
            <a:r>
              <a:rPr lang="en-US" sz="3600" kern="1200" cap="all" spc="300" baseline="0" dirty="0">
                <a:solidFill>
                  <a:schemeClr val="bg2"/>
                </a:solidFill>
                <a:latin typeface="+mj-lt"/>
                <a:ea typeface="+mj-ea"/>
                <a:cs typeface="+mj-cs"/>
              </a:rPr>
              <a:t>Question 3 – Figure 1</a:t>
            </a:r>
          </a:p>
        </p:txBody>
      </p:sp>
      <p:sp>
        <p:nvSpPr>
          <p:cNvPr id="4" name="Text Placeholder 3">
            <a:extLst>
              <a:ext uri="{FF2B5EF4-FFF2-40B4-BE49-F238E27FC236}">
                <a16:creationId xmlns:a16="http://schemas.microsoft.com/office/drawing/2014/main" id="{1252C351-52A5-6A1F-C0A1-987985C6A9AC}"/>
              </a:ext>
            </a:extLst>
          </p:cNvPr>
          <p:cNvSpPr>
            <a:spLocks noGrp="1"/>
          </p:cNvSpPr>
          <p:nvPr>
            <p:ph type="body" sz="half" idx="2"/>
          </p:nvPr>
        </p:nvSpPr>
        <p:spPr>
          <a:xfrm>
            <a:off x="297533" y="3252486"/>
            <a:ext cx="3932237" cy="2840975"/>
          </a:xfrm>
        </p:spPr>
        <p:txBody>
          <a:bodyPr vert="horz" lIns="91440" tIns="45720" rIns="91440" bIns="45720" rtlCol="0" anchor="t">
            <a:normAutofit lnSpcReduction="10000"/>
          </a:bodyPr>
          <a:lstStyle/>
          <a:p>
            <a:r>
              <a:rPr lang="en-US">
                <a:solidFill>
                  <a:schemeClr val="tx1"/>
                </a:solidFill>
              </a:rPr>
              <a:t>The chart to the right presents the percentage of male and female employees divided among each employee rating, 1-5.</a:t>
            </a:r>
            <a:endParaRPr lang="en-US"/>
          </a:p>
          <a:p>
            <a:endParaRPr lang="en-US">
              <a:solidFill>
                <a:schemeClr val="tx1"/>
              </a:solidFill>
            </a:endParaRPr>
          </a:p>
          <a:p>
            <a:r>
              <a:rPr lang="en-US">
                <a:solidFill>
                  <a:schemeClr val="tx1"/>
                </a:solidFill>
              </a:rPr>
              <a:t>There was no bias found between female and male employee ratings. For each rating, 1-5, female and male rating percentages never differed by more than 15%. This presents that there was minimal to no gender discrimination when measuring employee performance.</a:t>
            </a:r>
          </a:p>
          <a:p>
            <a:endParaRPr lang="en-US">
              <a:solidFill>
                <a:schemeClr val="tx1"/>
              </a:solidFill>
            </a:endParaRPr>
          </a:p>
          <a:p>
            <a:endParaRPr lang="en-US">
              <a:solidFill>
                <a:schemeClr val="tx1"/>
              </a:solidFill>
            </a:endParaRPr>
          </a:p>
        </p:txBody>
      </p:sp>
      <p:pic>
        <p:nvPicPr>
          <p:cNvPr id="3" name="Content Placeholder 2" descr="A graph of a bar chart&#10;&#10;Description automatically generated">
            <a:extLst>
              <a:ext uri="{FF2B5EF4-FFF2-40B4-BE49-F238E27FC236}">
                <a16:creationId xmlns:a16="http://schemas.microsoft.com/office/drawing/2014/main" id="{EC1DCB76-801F-1E33-3D4C-166BB1C4E924}"/>
              </a:ext>
            </a:extLst>
          </p:cNvPr>
          <p:cNvPicPr>
            <a:picLocks noGrp="1" noChangeAspect="1"/>
          </p:cNvPicPr>
          <p:nvPr>
            <p:ph idx="1"/>
          </p:nvPr>
        </p:nvPicPr>
        <p:blipFill>
          <a:blip r:embed="rId2"/>
          <a:stretch>
            <a:fillRect/>
          </a:stretch>
        </p:blipFill>
        <p:spPr>
          <a:xfrm>
            <a:off x="5183188" y="1144482"/>
            <a:ext cx="6172200" cy="4559511"/>
          </a:xfrm>
        </p:spPr>
      </p:pic>
    </p:spTree>
    <p:extLst>
      <p:ext uri="{BB962C8B-B14F-4D97-AF65-F5344CB8AC3E}">
        <p14:creationId xmlns:p14="http://schemas.microsoft.com/office/powerpoint/2010/main" val="2761500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E22323D-1E57-28F9-EC51-00F21AF8695E}"/>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7D0C67F-9CE8-2F21-6622-3FFDEC1C2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778A92D-5183-5759-21EF-46C58D9FB4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A48005-6014-7DFA-63F2-AF4C7B8D6AB6}"/>
              </a:ext>
            </a:extLst>
          </p:cNvPr>
          <p:cNvSpPr>
            <a:spLocks noGrp="1"/>
          </p:cNvSpPr>
          <p:nvPr>
            <p:ph type="title"/>
          </p:nvPr>
        </p:nvSpPr>
        <p:spPr>
          <a:xfrm>
            <a:off x="484127" y="685801"/>
            <a:ext cx="3932237" cy="2297672"/>
          </a:xfrm>
        </p:spPr>
        <p:txBody>
          <a:bodyPr vert="horz" lIns="91440" tIns="45720" rIns="91440" bIns="45720" rtlCol="0" anchor="b">
            <a:normAutofit/>
          </a:bodyPr>
          <a:lstStyle/>
          <a:p>
            <a:pPr algn="ctr"/>
            <a:r>
              <a:rPr lang="en-US" sz="3600" kern="1200" cap="all" spc="300" baseline="0" dirty="0">
                <a:solidFill>
                  <a:schemeClr val="bg2"/>
                </a:solidFill>
                <a:latin typeface="+mj-lt"/>
                <a:ea typeface="+mj-ea"/>
                <a:cs typeface="+mj-cs"/>
              </a:rPr>
              <a:t>Question 3 – Figure </a:t>
            </a:r>
            <a:r>
              <a:rPr lang="en-US" sz="3600" cap="all" spc="300" dirty="0">
                <a:solidFill>
                  <a:schemeClr val="bg2"/>
                </a:solidFill>
              </a:rPr>
              <a:t>2</a:t>
            </a:r>
            <a:endParaRPr lang="en-US" sz="3600" kern="1200" cap="all" spc="300" baseline="0" dirty="0">
              <a:solidFill>
                <a:schemeClr val="bg2"/>
              </a:solidFill>
              <a:latin typeface="+mj-lt"/>
              <a:ea typeface="+mj-ea"/>
              <a:cs typeface="+mj-cs"/>
            </a:endParaRPr>
          </a:p>
        </p:txBody>
      </p:sp>
      <p:sp>
        <p:nvSpPr>
          <p:cNvPr id="4" name="Text Placeholder 3">
            <a:extLst>
              <a:ext uri="{FF2B5EF4-FFF2-40B4-BE49-F238E27FC236}">
                <a16:creationId xmlns:a16="http://schemas.microsoft.com/office/drawing/2014/main" id="{1252C351-52A5-6A1F-C0A1-987985C6A9AC}"/>
              </a:ext>
            </a:extLst>
          </p:cNvPr>
          <p:cNvSpPr>
            <a:spLocks noGrp="1"/>
          </p:cNvSpPr>
          <p:nvPr>
            <p:ph type="body" sz="half" idx="2"/>
          </p:nvPr>
        </p:nvSpPr>
        <p:spPr>
          <a:xfrm>
            <a:off x="296431" y="3126815"/>
            <a:ext cx="3932237" cy="2840975"/>
          </a:xfrm>
        </p:spPr>
        <p:txBody>
          <a:bodyPr vert="horz" lIns="91440" tIns="45720" rIns="91440" bIns="45720" rtlCol="0" anchor="t">
            <a:normAutofit/>
          </a:bodyPr>
          <a:lstStyle/>
          <a:p>
            <a:endParaRPr lang="en-US">
              <a:solidFill>
                <a:schemeClr val="tx1"/>
              </a:solidFill>
            </a:endParaRPr>
          </a:p>
          <a:p>
            <a:r>
              <a:rPr lang="en-US">
                <a:solidFill>
                  <a:schemeClr val="tx1"/>
                </a:solidFill>
              </a:rPr>
              <a:t>This chart displays the same data form the previous, but illustrated as a line chart, which presents an alternative perspective that simplifies the results. </a:t>
            </a:r>
          </a:p>
          <a:p>
            <a:r>
              <a:rPr lang="en-US">
                <a:solidFill>
                  <a:schemeClr val="tx1"/>
                </a:solidFill>
              </a:rPr>
              <a:t>To the right you can see there is an increase in female percentage from ratings from 2.5 - 4.0</a:t>
            </a:r>
          </a:p>
          <a:p>
            <a:endParaRPr lang="en-US">
              <a:solidFill>
                <a:schemeClr val="tx1"/>
              </a:solidFill>
            </a:endParaRPr>
          </a:p>
          <a:p>
            <a:endParaRPr lang="en-US">
              <a:solidFill>
                <a:schemeClr val="tx1"/>
              </a:solidFill>
            </a:endParaRPr>
          </a:p>
        </p:txBody>
      </p:sp>
      <p:pic>
        <p:nvPicPr>
          <p:cNvPr id="3" name="Content Placeholder 2" descr="A graph of a person&amp;#39;s rating&#10;&#10;Description automatically generated">
            <a:extLst>
              <a:ext uri="{FF2B5EF4-FFF2-40B4-BE49-F238E27FC236}">
                <a16:creationId xmlns:a16="http://schemas.microsoft.com/office/drawing/2014/main" id="{F3A29FC0-08F3-FA9F-462B-2DC896E4B61D}"/>
              </a:ext>
            </a:extLst>
          </p:cNvPr>
          <p:cNvPicPr>
            <a:picLocks noGrp="1" noChangeAspect="1"/>
          </p:cNvPicPr>
          <p:nvPr>
            <p:ph idx="1"/>
          </p:nvPr>
        </p:nvPicPr>
        <p:blipFill>
          <a:blip r:embed="rId2"/>
          <a:stretch>
            <a:fillRect/>
          </a:stretch>
        </p:blipFill>
        <p:spPr>
          <a:xfrm>
            <a:off x="5183188" y="1144482"/>
            <a:ext cx="6172200" cy="4559511"/>
          </a:xfrm>
        </p:spPr>
      </p:pic>
    </p:spTree>
    <p:extLst>
      <p:ext uri="{BB962C8B-B14F-4D97-AF65-F5344CB8AC3E}">
        <p14:creationId xmlns:p14="http://schemas.microsoft.com/office/powerpoint/2010/main" val="5250851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4D81B63-456D-1AA0-1940-B2613198FEA0}"/>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2319DD6-B3F9-113F-421F-B587D7E73D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5002BB3-BA40-93E4-6F90-A6937E0783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7312FD-4081-1FDC-B00E-14A63F177C46}"/>
              </a:ext>
            </a:extLst>
          </p:cNvPr>
          <p:cNvSpPr>
            <a:spLocks noGrp="1"/>
          </p:cNvSpPr>
          <p:nvPr>
            <p:ph type="title"/>
          </p:nvPr>
        </p:nvSpPr>
        <p:spPr>
          <a:xfrm>
            <a:off x="484127" y="685801"/>
            <a:ext cx="3932237" cy="2297672"/>
          </a:xfrm>
        </p:spPr>
        <p:txBody>
          <a:bodyPr vert="horz" lIns="91440" tIns="45720" rIns="91440" bIns="45720" rtlCol="0" anchor="b">
            <a:normAutofit/>
          </a:bodyPr>
          <a:lstStyle/>
          <a:p>
            <a:pPr algn="ctr"/>
            <a:r>
              <a:rPr lang="en-US" sz="3600" kern="1200" cap="all" spc="300" baseline="0" dirty="0">
                <a:solidFill>
                  <a:schemeClr val="bg2"/>
                </a:solidFill>
                <a:latin typeface="+mj-lt"/>
                <a:ea typeface="+mj-ea"/>
                <a:cs typeface="+mj-cs"/>
              </a:rPr>
              <a:t>Question 4 – Figure 1</a:t>
            </a:r>
          </a:p>
        </p:txBody>
      </p:sp>
      <p:sp>
        <p:nvSpPr>
          <p:cNvPr id="4" name="Text Placeholder 3">
            <a:extLst>
              <a:ext uri="{FF2B5EF4-FFF2-40B4-BE49-F238E27FC236}">
                <a16:creationId xmlns:a16="http://schemas.microsoft.com/office/drawing/2014/main" id="{5ABB0161-ADF7-961E-6D3A-BC8D3B043BE2}"/>
              </a:ext>
            </a:extLst>
          </p:cNvPr>
          <p:cNvSpPr>
            <a:spLocks noGrp="1"/>
          </p:cNvSpPr>
          <p:nvPr>
            <p:ph type="body" sz="half" idx="2"/>
          </p:nvPr>
        </p:nvSpPr>
        <p:spPr>
          <a:xfrm>
            <a:off x="415494" y="3241115"/>
            <a:ext cx="3932237" cy="2840975"/>
          </a:xfrm>
        </p:spPr>
        <p:txBody>
          <a:bodyPr vert="horz" lIns="91440" tIns="45720" rIns="91440" bIns="45720" rtlCol="0" anchor="t">
            <a:normAutofit lnSpcReduction="10000"/>
          </a:bodyPr>
          <a:lstStyle/>
          <a:p>
            <a:r>
              <a:rPr lang="en-US">
                <a:solidFill>
                  <a:schemeClr val="tx1"/>
                </a:solidFill>
              </a:rPr>
              <a:t>The chart on the right displays our findings in How employees performed based on their Employee Type.</a:t>
            </a:r>
          </a:p>
          <a:p>
            <a:endParaRPr lang="en-US">
              <a:solidFill>
                <a:schemeClr val="tx1"/>
              </a:solidFill>
            </a:endParaRPr>
          </a:p>
          <a:p>
            <a:r>
              <a:rPr lang="en-US">
                <a:solidFill>
                  <a:schemeClr val="tx1"/>
                </a:solidFill>
              </a:rPr>
              <a:t>In the "Fully Meets" category, you can see there is a drop in part time employees, but the difference is not large enough to say part time employees are underperforming, for this small margin, there are a few variables that could cause this. Although, part time employees are also highest rated "Needs Improvement"</a:t>
            </a:r>
          </a:p>
        </p:txBody>
      </p:sp>
      <p:pic>
        <p:nvPicPr>
          <p:cNvPr id="8" name="Content Placeholder 7" descr="A graph of performance scores&#10;&#10;Description automatically generated">
            <a:extLst>
              <a:ext uri="{FF2B5EF4-FFF2-40B4-BE49-F238E27FC236}">
                <a16:creationId xmlns:a16="http://schemas.microsoft.com/office/drawing/2014/main" id="{28459648-222D-7594-69AD-59DC8A003CD8}"/>
              </a:ext>
            </a:extLst>
          </p:cNvPr>
          <p:cNvPicPr>
            <a:picLocks noGrp="1" noChangeAspect="1"/>
          </p:cNvPicPr>
          <p:nvPr>
            <p:ph idx="1"/>
          </p:nvPr>
        </p:nvPicPr>
        <p:blipFill>
          <a:blip r:embed="rId2"/>
          <a:stretch>
            <a:fillRect/>
          </a:stretch>
        </p:blipFill>
        <p:spPr>
          <a:xfrm>
            <a:off x="5320348" y="1366837"/>
            <a:ext cx="5897880" cy="4114800"/>
          </a:xfrm>
        </p:spPr>
      </p:pic>
    </p:spTree>
    <p:extLst>
      <p:ext uri="{BB962C8B-B14F-4D97-AF65-F5344CB8AC3E}">
        <p14:creationId xmlns:p14="http://schemas.microsoft.com/office/powerpoint/2010/main" val="779601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CFA2182-3CB5-A192-C262-A37DCEDDFA3E}"/>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8DBCFF0-7F7E-4079-5409-8AF8B93BB7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0A7EFA-0C7A-AE39-2E97-9BF1677460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E560EC-8403-05DD-29AE-6FED612CAE6D}"/>
              </a:ext>
            </a:extLst>
          </p:cNvPr>
          <p:cNvSpPr>
            <a:spLocks noGrp="1"/>
          </p:cNvSpPr>
          <p:nvPr>
            <p:ph type="title"/>
          </p:nvPr>
        </p:nvSpPr>
        <p:spPr>
          <a:xfrm>
            <a:off x="484127" y="685801"/>
            <a:ext cx="3932237" cy="2297672"/>
          </a:xfrm>
        </p:spPr>
        <p:txBody>
          <a:bodyPr vert="horz" lIns="91440" tIns="45720" rIns="91440" bIns="45720" rtlCol="0" anchor="b">
            <a:normAutofit/>
          </a:bodyPr>
          <a:lstStyle/>
          <a:p>
            <a:pPr algn="ctr"/>
            <a:r>
              <a:rPr lang="en-US" sz="3600" kern="1200" cap="all" spc="300" baseline="0" dirty="0">
                <a:solidFill>
                  <a:schemeClr val="bg2"/>
                </a:solidFill>
                <a:latin typeface="+mj-lt"/>
                <a:ea typeface="+mj-ea"/>
                <a:cs typeface="+mj-cs"/>
              </a:rPr>
              <a:t>Question 4 – Figure 2</a:t>
            </a:r>
          </a:p>
        </p:txBody>
      </p:sp>
      <p:sp>
        <p:nvSpPr>
          <p:cNvPr id="4" name="Text Placeholder 3">
            <a:extLst>
              <a:ext uri="{FF2B5EF4-FFF2-40B4-BE49-F238E27FC236}">
                <a16:creationId xmlns:a16="http://schemas.microsoft.com/office/drawing/2014/main" id="{D35162D5-E078-6FC9-2D6B-52722AE5FFED}"/>
              </a:ext>
            </a:extLst>
          </p:cNvPr>
          <p:cNvSpPr>
            <a:spLocks noGrp="1"/>
          </p:cNvSpPr>
          <p:nvPr>
            <p:ph type="body" sz="half" idx="2"/>
          </p:nvPr>
        </p:nvSpPr>
        <p:spPr>
          <a:xfrm>
            <a:off x="477406" y="3098240"/>
            <a:ext cx="3932237" cy="2840975"/>
          </a:xfrm>
        </p:spPr>
        <p:txBody>
          <a:bodyPr vert="horz" lIns="91440" tIns="45720" rIns="91440" bIns="45720" rtlCol="0" anchor="t">
            <a:normAutofit fontScale="92500" lnSpcReduction="10000"/>
          </a:bodyPr>
          <a:lstStyle/>
          <a:p>
            <a:r>
              <a:rPr lang="en-US">
                <a:solidFill>
                  <a:schemeClr val="tx1"/>
                </a:solidFill>
              </a:rPr>
              <a:t>This chart displays the same data form the previous, but illustrated as a line chart, which presents an alternative perspective that simplifies the results. </a:t>
            </a:r>
          </a:p>
          <a:p>
            <a:endParaRPr lang="en-US">
              <a:solidFill>
                <a:schemeClr val="tx1"/>
              </a:solidFill>
            </a:endParaRPr>
          </a:p>
          <a:p>
            <a:r>
              <a:rPr lang="en-US">
                <a:solidFill>
                  <a:schemeClr val="tx1"/>
                </a:solidFill>
              </a:rPr>
              <a:t>All employee types meet similar benchmarks in each category, while Part-Time employees are under performing when it comes to the fully meeting expectations, this could be due to a number of variables, most likely being that part-time workers have less hour to contribute.</a:t>
            </a:r>
          </a:p>
        </p:txBody>
      </p:sp>
      <p:pic>
        <p:nvPicPr>
          <p:cNvPr id="3" name="Content Placeholder 2" descr="A graph of performance scores&#10;&#10;Description automatically generated">
            <a:extLst>
              <a:ext uri="{FF2B5EF4-FFF2-40B4-BE49-F238E27FC236}">
                <a16:creationId xmlns:a16="http://schemas.microsoft.com/office/drawing/2014/main" id="{A19A5D19-6484-FA0D-E348-41481DD4793C}"/>
              </a:ext>
            </a:extLst>
          </p:cNvPr>
          <p:cNvPicPr>
            <a:picLocks noGrp="1" noChangeAspect="1"/>
          </p:cNvPicPr>
          <p:nvPr>
            <p:ph idx="1"/>
          </p:nvPr>
        </p:nvPicPr>
        <p:blipFill>
          <a:blip r:embed="rId2"/>
          <a:stretch>
            <a:fillRect/>
          </a:stretch>
        </p:blipFill>
        <p:spPr>
          <a:xfrm>
            <a:off x="5320348" y="1366837"/>
            <a:ext cx="5897880" cy="4114800"/>
          </a:xfrm>
        </p:spPr>
      </p:pic>
    </p:spTree>
    <p:extLst>
      <p:ext uri="{BB962C8B-B14F-4D97-AF65-F5344CB8AC3E}">
        <p14:creationId xmlns:p14="http://schemas.microsoft.com/office/powerpoint/2010/main" val="20488677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309FA25-1772-4961-90BE-D39F20067C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81800" cy="6858000"/>
          </a:xfrm>
          <a:prstGeom prst="rect">
            <a:avLst/>
          </a:prstGeom>
          <a:solidFill>
            <a:schemeClr val="tx2">
              <a:lumMod val="75000"/>
              <a:lumOff val="25000"/>
              <a:alpha val="2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E8CB62-9422-073B-13F1-85ADA6A74CAD}"/>
              </a:ext>
            </a:extLst>
          </p:cNvPr>
          <p:cNvSpPr>
            <a:spLocks noGrp="1"/>
          </p:cNvSpPr>
          <p:nvPr>
            <p:ph type="title"/>
          </p:nvPr>
        </p:nvSpPr>
        <p:spPr>
          <a:xfrm>
            <a:off x="698528" y="239150"/>
            <a:ext cx="5397472" cy="1303606"/>
          </a:xfrm>
        </p:spPr>
        <p:txBody>
          <a:bodyPr vert="horz" lIns="91440" tIns="45720" rIns="91440" bIns="45720" rtlCol="0" anchor="b">
            <a:normAutofit/>
          </a:bodyPr>
          <a:lstStyle/>
          <a:p>
            <a:pPr algn="ctr"/>
            <a:r>
              <a:rPr lang="en-US" kern="1200" cap="all" spc="300" baseline="0">
                <a:solidFill>
                  <a:schemeClr val="tx2"/>
                </a:solidFill>
                <a:latin typeface="+mj-lt"/>
                <a:ea typeface="+mj-ea"/>
                <a:cs typeface="+mj-cs"/>
              </a:rPr>
              <a:t>Question 5</a:t>
            </a:r>
          </a:p>
        </p:txBody>
      </p:sp>
      <p:sp>
        <p:nvSpPr>
          <p:cNvPr id="4" name="Text Placeholder 3">
            <a:extLst>
              <a:ext uri="{FF2B5EF4-FFF2-40B4-BE49-F238E27FC236}">
                <a16:creationId xmlns:a16="http://schemas.microsoft.com/office/drawing/2014/main" id="{5A9F22DB-92BC-82BC-9A82-A0A43FAD4336}"/>
              </a:ext>
            </a:extLst>
          </p:cNvPr>
          <p:cNvSpPr>
            <a:spLocks noGrp="1"/>
          </p:cNvSpPr>
          <p:nvPr>
            <p:ph type="body" sz="half" idx="2"/>
          </p:nvPr>
        </p:nvSpPr>
        <p:spPr>
          <a:xfrm>
            <a:off x="685801" y="1817152"/>
            <a:ext cx="5485227" cy="4499241"/>
          </a:xfrm>
        </p:spPr>
        <p:txBody>
          <a:bodyPr vert="horz" lIns="91440" tIns="45720" rIns="91440" bIns="45720" rtlCol="0" anchor="t">
            <a:normAutofit/>
          </a:bodyPr>
          <a:lstStyle/>
          <a:p>
            <a:pPr indent="-228600">
              <a:buFont typeface="Arial" panose="020B0604020202020204" pitchFamily="34" charset="0"/>
              <a:buChar char="•"/>
            </a:pPr>
            <a:r>
              <a:rPr lang="en-US"/>
              <a:t>Is there a correlation between job satisfaction and employee engagement?</a:t>
            </a:r>
          </a:p>
          <a:p>
            <a:pPr indent="-228600">
              <a:buFont typeface="Arial" panose="020B0604020202020204" pitchFamily="34" charset="0"/>
              <a:buChar char="•"/>
            </a:pPr>
            <a:endParaRPr lang="en-US"/>
          </a:p>
          <a:p>
            <a:pPr indent="-228600">
              <a:buFont typeface="Arial" panose="020B0604020202020204" pitchFamily="34" charset="0"/>
              <a:buChar char="•"/>
            </a:pPr>
            <a:r>
              <a:rPr lang="en-US"/>
              <a:t>Answer within this dataset:</a:t>
            </a:r>
          </a:p>
          <a:p>
            <a:pPr indent="-228600">
              <a:buFont typeface="Arial" panose="020B0604020202020204" pitchFamily="34" charset="0"/>
              <a:buChar char="•"/>
            </a:pPr>
            <a:r>
              <a:rPr lang="en-US"/>
              <a:t>No. With a correlation score of –0.0075 the correlation is close to zero.  The correlation score shows there is no statistical correlation between job satisfaction and employee engagement.</a:t>
            </a:r>
          </a:p>
          <a:p>
            <a:pPr indent="-228600">
              <a:buFont typeface="Arial" panose="020B0604020202020204" pitchFamily="34" charset="0"/>
              <a:buChar char="•"/>
            </a:pPr>
            <a:r>
              <a:rPr lang="en-US"/>
              <a:t>According to Workforce for Science, while the two can be linked, they are quite different ideas.  There are numerous factors that can be linked to either idea and correlating outcomes.</a:t>
            </a:r>
          </a:p>
          <a:p>
            <a:pPr indent="-228600">
              <a:buFont typeface="Arial" panose="020B0604020202020204" pitchFamily="34" charset="0"/>
              <a:buChar char="•"/>
            </a:pPr>
            <a:r>
              <a:rPr lang="en-US"/>
              <a:t>Extraneous factors could change the outcomes.</a:t>
            </a:r>
          </a:p>
        </p:txBody>
      </p:sp>
      <p:pic>
        <p:nvPicPr>
          <p:cNvPr id="9" name="Content Placeholder 8" descr="A graph with blue dots&#10;&#10;Description automatically generated">
            <a:extLst>
              <a:ext uri="{FF2B5EF4-FFF2-40B4-BE49-F238E27FC236}">
                <a16:creationId xmlns:a16="http://schemas.microsoft.com/office/drawing/2014/main" id="{D3A806FE-EB72-448F-F169-ACBA0DA67E5D}"/>
              </a:ext>
            </a:extLst>
          </p:cNvPr>
          <p:cNvPicPr>
            <a:picLocks noGrp="1" noChangeAspect="1"/>
          </p:cNvPicPr>
          <p:nvPr>
            <p:ph idx="1"/>
          </p:nvPr>
        </p:nvPicPr>
        <p:blipFill>
          <a:blip r:embed="rId2"/>
          <a:stretch>
            <a:fillRect/>
          </a:stretch>
        </p:blipFill>
        <p:spPr>
          <a:xfrm>
            <a:off x="7480328" y="1919298"/>
            <a:ext cx="4025872" cy="3019403"/>
          </a:xfrm>
          <a:prstGeom prst="rect">
            <a:avLst/>
          </a:prstGeom>
        </p:spPr>
      </p:pic>
    </p:spTree>
    <p:extLst>
      <p:ext uri="{BB962C8B-B14F-4D97-AF65-F5344CB8AC3E}">
        <p14:creationId xmlns:p14="http://schemas.microsoft.com/office/powerpoint/2010/main" val="31314287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309FA25-1772-4961-90BE-D39F20067C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818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08B41E-741B-05E2-5065-1AEAEBA423E0}"/>
              </a:ext>
            </a:extLst>
          </p:cNvPr>
          <p:cNvSpPr>
            <a:spLocks noGrp="1"/>
          </p:cNvSpPr>
          <p:nvPr>
            <p:ph type="title"/>
          </p:nvPr>
        </p:nvSpPr>
        <p:spPr>
          <a:xfrm>
            <a:off x="698528" y="239150"/>
            <a:ext cx="5397472" cy="1303606"/>
          </a:xfrm>
        </p:spPr>
        <p:txBody>
          <a:bodyPr vert="horz" lIns="91440" tIns="45720" rIns="91440" bIns="45720" rtlCol="0" anchor="b">
            <a:normAutofit/>
          </a:bodyPr>
          <a:lstStyle/>
          <a:p>
            <a:pPr algn="ctr"/>
            <a:r>
              <a:rPr lang="en-US" kern="1200" cap="all" spc="300" baseline="0">
                <a:solidFill>
                  <a:schemeClr val="tx2"/>
                </a:solidFill>
                <a:latin typeface="+mj-lt"/>
                <a:ea typeface="+mj-ea"/>
                <a:cs typeface="+mj-cs"/>
              </a:rPr>
              <a:t>Question 6</a:t>
            </a:r>
          </a:p>
        </p:txBody>
      </p:sp>
      <p:sp>
        <p:nvSpPr>
          <p:cNvPr id="4" name="Text Placeholder 3">
            <a:extLst>
              <a:ext uri="{FF2B5EF4-FFF2-40B4-BE49-F238E27FC236}">
                <a16:creationId xmlns:a16="http://schemas.microsoft.com/office/drawing/2014/main" id="{61F162B1-543D-0EAF-5667-D3CABB397FD2}"/>
              </a:ext>
            </a:extLst>
          </p:cNvPr>
          <p:cNvSpPr>
            <a:spLocks noGrp="1"/>
          </p:cNvSpPr>
          <p:nvPr>
            <p:ph type="body" sz="half" idx="2"/>
          </p:nvPr>
        </p:nvSpPr>
        <p:spPr>
          <a:xfrm>
            <a:off x="685801" y="1817152"/>
            <a:ext cx="5485227" cy="4499241"/>
          </a:xfrm>
        </p:spPr>
        <p:txBody>
          <a:bodyPr vert="horz" lIns="91440" tIns="45720" rIns="91440" bIns="45720" rtlCol="0" anchor="t">
            <a:normAutofit/>
          </a:bodyPr>
          <a:lstStyle/>
          <a:p>
            <a:pPr indent="-228600">
              <a:buFont typeface="Arial" panose="020B0604020202020204" pitchFamily="34" charset="0"/>
              <a:buChar char="•"/>
            </a:pPr>
            <a:r>
              <a:rPr lang="en-US"/>
              <a:t>Is there a correlation between job satisfaction and work life balance?</a:t>
            </a:r>
          </a:p>
          <a:p>
            <a:pPr indent="-228600">
              <a:buFont typeface="Arial" panose="020B0604020202020204" pitchFamily="34" charset="0"/>
              <a:buChar char="•"/>
            </a:pPr>
            <a:endParaRPr lang="en-US"/>
          </a:p>
          <a:p>
            <a:pPr indent="-228600">
              <a:buFont typeface="Arial" panose="020B0604020202020204" pitchFamily="34" charset="0"/>
              <a:buChar char="•"/>
            </a:pPr>
            <a:r>
              <a:rPr lang="en-US"/>
              <a:t>Answer within this dataset:</a:t>
            </a:r>
          </a:p>
          <a:p>
            <a:pPr indent="-228600">
              <a:buFont typeface="Arial" panose="020B0604020202020204" pitchFamily="34" charset="0"/>
              <a:buChar char="•"/>
            </a:pPr>
            <a:r>
              <a:rPr lang="en-US"/>
              <a:t>No. With a correlation score of 0.0247 the correlation is close to zero.  With the score being close to zero, there is statistically no correlation between job satisfaction and work life balance.</a:t>
            </a:r>
          </a:p>
          <a:p>
            <a:pPr indent="-228600">
              <a:buFont typeface="Arial" panose="020B0604020202020204" pitchFamily="34" charset="0"/>
              <a:buChar char="•"/>
            </a:pPr>
            <a:r>
              <a:rPr lang="en-US"/>
              <a:t>According to The Journal of Business and Management, Job Satisfaction and Work Life Balance correlation can vary on various factors such as workplace environment, employee demographics and organizational policies.  '</a:t>
            </a:r>
          </a:p>
          <a:p>
            <a:pPr indent="-228600">
              <a:buFont typeface="Arial" panose="020B0604020202020204" pitchFamily="34" charset="0"/>
              <a:buChar char="•"/>
            </a:pPr>
            <a:r>
              <a:rPr lang="en-US"/>
              <a:t>While the two could be linked given the scope of our dataset the results are conclusive.</a:t>
            </a:r>
          </a:p>
          <a:p>
            <a:pPr indent="-228600">
              <a:buFont typeface="Arial" panose="020B0604020202020204" pitchFamily="34" charset="0"/>
              <a:buChar char="•"/>
            </a:pPr>
            <a:endParaRPr lang="en-US"/>
          </a:p>
          <a:p>
            <a:pPr indent="-228600">
              <a:buFont typeface="Arial" panose="020B0604020202020204" pitchFamily="34" charset="0"/>
              <a:buChar char="•"/>
            </a:pPr>
            <a:endParaRPr lang="en-US"/>
          </a:p>
          <a:p>
            <a:pPr indent="-228600">
              <a:buFont typeface="Arial" panose="020B0604020202020204" pitchFamily="34" charset="0"/>
              <a:buChar char="•"/>
            </a:pPr>
            <a:endParaRPr lang="en-US"/>
          </a:p>
        </p:txBody>
      </p:sp>
      <p:pic>
        <p:nvPicPr>
          <p:cNvPr id="5" name="Content Placeholder 4" descr="A graph with blue dots&#10;&#10;Description automatically generated">
            <a:extLst>
              <a:ext uri="{FF2B5EF4-FFF2-40B4-BE49-F238E27FC236}">
                <a16:creationId xmlns:a16="http://schemas.microsoft.com/office/drawing/2014/main" id="{006CE11D-DA2E-8E08-2BA7-B8EFCD5089D1}"/>
              </a:ext>
            </a:extLst>
          </p:cNvPr>
          <p:cNvPicPr>
            <a:picLocks noGrp="1" noChangeAspect="1"/>
          </p:cNvPicPr>
          <p:nvPr>
            <p:ph idx="1"/>
          </p:nvPr>
        </p:nvPicPr>
        <p:blipFill>
          <a:blip r:embed="rId2"/>
          <a:stretch>
            <a:fillRect/>
          </a:stretch>
        </p:blipFill>
        <p:spPr>
          <a:xfrm>
            <a:off x="7480328" y="1919298"/>
            <a:ext cx="4025872" cy="3019403"/>
          </a:xfrm>
          <a:prstGeom prst="rect">
            <a:avLst/>
          </a:prstGeom>
        </p:spPr>
      </p:pic>
    </p:spTree>
    <p:extLst>
      <p:ext uri="{BB962C8B-B14F-4D97-AF65-F5344CB8AC3E}">
        <p14:creationId xmlns:p14="http://schemas.microsoft.com/office/powerpoint/2010/main" val="174216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9485AE2-6BE9-4DCA-A6C4-83F4EEFCCC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5BA7CAF-5EE9-4EEE-9E12-B2CECCB94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EC199F73-795E-469A-AF4B-13FA2C7AB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799" y="684431"/>
            <a:ext cx="10820401"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6182AB-AA58-6CBB-CAC0-25A1B11CCDCC}"/>
              </a:ext>
            </a:extLst>
          </p:cNvPr>
          <p:cNvSpPr>
            <a:spLocks noGrp="1"/>
          </p:cNvSpPr>
          <p:nvPr>
            <p:ph type="title"/>
          </p:nvPr>
        </p:nvSpPr>
        <p:spPr>
          <a:xfrm>
            <a:off x="2057400" y="1371599"/>
            <a:ext cx="8115300" cy="2339633"/>
          </a:xfrm>
        </p:spPr>
        <p:txBody>
          <a:bodyPr vert="horz" lIns="91440" tIns="45720" rIns="91440" bIns="45720" rtlCol="0" anchor="b">
            <a:normAutofit/>
          </a:bodyPr>
          <a:lstStyle/>
          <a:p>
            <a:r>
              <a:rPr lang="en-US" sz="4000" kern="1200" cap="all" spc="300" baseline="0">
                <a:solidFill>
                  <a:schemeClr val="tx2"/>
                </a:solidFill>
                <a:latin typeface="+mj-lt"/>
                <a:ea typeface="+mj-ea"/>
                <a:cs typeface="+mj-cs"/>
              </a:rPr>
              <a:t>Elevator Pitch</a:t>
            </a:r>
          </a:p>
        </p:txBody>
      </p:sp>
      <p:sp>
        <p:nvSpPr>
          <p:cNvPr id="3" name="Text Placeholder 2">
            <a:extLst>
              <a:ext uri="{FF2B5EF4-FFF2-40B4-BE49-F238E27FC236}">
                <a16:creationId xmlns:a16="http://schemas.microsoft.com/office/drawing/2014/main" id="{42F8ED50-9E2D-6EBE-B9B0-D0C83E675304}"/>
              </a:ext>
            </a:extLst>
          </p:cNvPr>
          <p:cNvSpPr>
            <a:spLocks noGrp="1"/>
          </p:cNvSpPr>
          <p:nvPr>
            <p:ph type="body" idx="1"/>
          </p:nvPr>
        </p:nvSpPr>
        <p:spPr>
          <a:xfrm>
            <a:off x="2057400" y="3896751"/>
            <a:ext cx="8115300" cy="1294226"/>
          </a:xfrm>
        </p:spPr>
        <p:txBody>
          <a:bodyPr vert="horz" lIns="91440" tIns="45720" rIns="91440" bIns="45720" rtlCol="0" anchor="t">
            <a:normAutofit lnSpcReduction="10000"/>
          </a:bodyPr>
          <a:lstStyle/>
          <a:p>
            <a:pPr>
              <a:lnSpc>
                <a:spcPct val="90000"/>
              </a:lnSpc>
            </a:pPr>
            <a:r>
              <a:rPr lang="en-US" sz="1800" i="1" kern="1200" dirty="0">
                <a:solidFill>
                  <a:schemeClr val="tx2"/>
                </a:solidFill>
                <a:latin typeface="+mj-lt"/>
                <a:ea typeface="+mn-ea"/>
                <a:cs typeface="+mn-cs"/>
              </a:rPr>
              <a:t>“Would you like to know if your employees are happy and engaged at work? We can answer that question with data, using a survey analysis and our data analytics process. By providing us with your survey data that was just sitting in a drawer, we can analyze it and return a product that shows you with visuals exactly how engaged is your workforce and how that relates to key employee datapoints.” </a:t>
            </a:r>
          </a:p>
        </p:txBody>
      </p:sp>
    </p:spTree>
    <p:extLst>
      <p:ext uri="{BB962C8B-B14F-4D97-AF65-F5344CB8AC3E}">
        <p14:creationId xmlns:p14="http://schemas.microsoft.com/office/powerpoint/2010/main" val="27444432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04289-3617-03FC-DB54-17652C2D2A9F}"/>
              </a:ext>
            </a:extLst>
          </p:cNvPr>
          <p:cNvSpPr>
            <a:spLocks noGrp="1"/>
          </p:cNvSpPr>
          <p:nvPr>
            <p:ph type="title"/>
          </p:nvPr>
        </p:nvSpPr>
        <p:spPr/>
        <p:txBody>
          <a:bodyPr/>
          <a:lstStyle/>
          <a:p>
            <a:r>
              <a:rPr lang="en-US"/>
              <a:t>References</a:t>
            </a:r>
          </a:p>
        </p:txBody>
      </p:sp>
      <p:sp>
        <p:nvSpPr>
          <p:cNvPr id="4" name="Text Placeholder 3">
            <a:extLst>
              <a:ext uri="{FF2B5EF4-FFF2-40B4-BE49-F238E27FC236}">
                <a16:creationId xmlns:a16="http://schemas.microsoft.com/office/drawing/2014/main" id="{B2175BA6-CC97-2939-052E-2917870F85A5}"/>
              </a:ext>
            </a:extLst>
          </p:cNvPr>
          <p:cNvSpPr>
            <a:spLocks noGrp="1"/>
          </p:cNvSpPr>
          <p:nvPr>
            <p:ph type="body" sz="half" idx="2"/>
          </p:nvPr>
        </p:nvSpPr>
        <p:spPr>
          <a:xfrm>
            <a:off x="839788" y="2057400"/>
            <a:ext cx="4777743" cy="3811588"/>
          </a:xfrm>
        </p:spPr>
        <p:txBody>
          <a:bodyPr vert="horz" lIns="91440" tIns="45720" rIns="91440" bIns="45720" rtlCol="0" anchor="t">
            <a:normAutofit fontScale="85000" lnSpcReduction="20000"/>
          </a:bodyPr>
          <a:lstStyle/>
          <a:p>
            <a:pPr marL="342900" indent="-342900">
              <a:buAutoNum type="arabicPeriod"/>
            </a:pPr>
            <a:r>
              <a:rPr lang="en-US" dirty="0" err="1"/>
              <a:t>Albdour</a:t>
            </a:r>
            <a:r>
              <a:rPr lang="en-US" dirty="0"/>
              <a:t>, A. A., &amp; </a:t>
            </a:r>
            <a:r>
              <a:rPr lang="en-US" dirty="0" err="1"/>
              <a:t>Altarawneh</a:t>
            </a:r>
            <a:r>
              <a:rPr lang="en-US" dirty="0"/>
              <a:t>, I. I. (2014). Employee engagement and organizational commitment: Evidence from Jordan. </a:t>
            </a:r>
            <a:r>
              <a:rPr lang="en-US" i="1" dirty="0"/>
              <a:t>International Journal of Business</a:t>
            </a:r>
            <a:r>
              <a:rPr lang="en-US" dirty="0"/>
              <a:t>, </a:t>
            </a:r>
            <a:r>
              <a:rPr lang="en-US" i="1" dirty="0"/>
              <a:t>19</a:t>
            </a:r>
            <a:r>
              <a:rPr lang="en-US" dirty="0"/>
              <a:t>(2), 192–212.</a:t>
            </a:r>
          </a:p>
          <a:p>
            <a:pPr marL="342900" indent="-342900">
              <a:buAutoNum type="arabicPeriod"/>
            </a:pPr>
            <a:r>
              <a:rPr lang="en-US" dirty="0"/>
              <a:t>Make Me a Programmer. (2019, April 3). </a:t>
            </a:r>
            <a:r>
              <a:rPr lang="en-US" i="1" dirty="0"/>
              <a:t>Are software engineers happy? Yes, they are, and here's why</a:t>
            </a:r>
            <a:r>
              <a:rPr lang="en-US" dirty="0"/>
              <a:t>. </a:t>
            </a:r>
            <a:r>
              <a:rPr lang="en-US" dirty="0">
                <a:hlinkClick r:id="rId2"/>
              </a:rPr>
              <a:t>https://makemeaprogrammer.com/are-software-engineers-happy/</a:t>
            </a:r>
            <a:endParaRPr lang="en-US" dirty="0"/>
          </a:p>
          <a:p>
            <a:pPr marL="342900" indent="-342900">
              <a:buAutoNum type="arabicPeriod"/>
            </a:pPr>
            <a:r>
              <a:rPr lang="en-US" dirty="0"/>
              <a:t>Workforce For Science . </a:t>
            </a:r>
            <a:r>
              <a:rPr lang="en-US" i="1" dirty="0"/>
              <a:t>(2025, </a:t>
            </a:r>
            <a:r>
              <a:rPr lang="en-US" dirty="0"/>
              <a:t>January)</a:t>
            </a:r>
            <a:r>
              <a:rPr lang="en-US" i="1" dirty="0"/>
              <a:t>.</a:t>
            </a:r>
            <a:r>
              <a:rPr lang="en-US" dirty="0">
                <a:ea typeface="+mj-lt"/>
                <a:cs typeface="+mj-lt"/>
              </a:rPr>
              <a:t>Employee Engagement Vs. Job Satisfaction </a:t>
            </a:r>
            <a:r>
              <a:rPr lang="en-US" dirty="0">
                <a:ea typeface="+mj-lt"/>
                <a:cs typeface="+mj-lt"/>
                <a:hlinkClick r:id="rId3"/>
              </a:rPr>
              <a:t>https://workforcescience.com/learn/articles/employee-engagement-vs-job-satisfaction</a:t>
            </a:r>
            <a:r>
              <a:rPr lang="en-US" dirty="0">
                <a:ea typeface="+mj-lt"/>
                <a:cs typeface="+mj-lt"/>
              </a:rPr>
              <a:t>  </a:t>
            </a:r>
            <a:r>
              <a:rPr lang="en-US" dirty="0"/>
              <a:t>IOSR Journal of Business and Management.(2018, May)</a:t>
            </a:r>
          </a:p>
          <a:p>
            <a:pPr marL="342900" indent="-342900">
              <a:buAutoNum type="arabicPeriod"/>
            </a:pPr>
            <a:r>
              <a:rPr lang="en-US" dirty="0"/>
              <a:t>Abdirahman, H. I. H., </a:t>
            </a:r>
            <a:r>
              <a:rPr lang="en-US" dirty="0" err="1"/>
              <a:t>Najeemdeen</a:t>
            </a:r>
            <a:r>
              <a:rPr lang="en-US" dirty="0"/>
              <a:t>, I. S., </a:t>
            </a:r>
            <a:r>
              <a:rPr lang="en-US" dirty="0" err="1"/>
              <a:t>Abidemi</a:t>
            </a:r>
            <a:r>
              <a:rPr lang="en-US" dirty="0"/>
              <a:t>, B. T., &amp; Ahmad, R. B. (2018). The relationship between job satisfaction, work-life balance, and organizational commitment on employee performance. </a:t>
            </a:r>
            <a:r>
              <a:rPr lang="en-US" i="1" dirty="0"/>
              <a:t>IOSR Journal of Business and Management</a:t>
            </a:r>
            <a:r>
              <a:rPr lang="en-US" dirty="0"/>
              <a:t>, 20(5), 76–81. </a:t>
            </a:r>
            <a:r>
              <a:rPr lang="en-US" dirty="0">
                <a:hlinkClick r:id="rId4"/>
              </a:rPr>
              <a:t>https://www.iosrjournals.org/iosr-jbm/papers/Vol20-issue5/Version-7/I2005077681.pdf</a:t>
            </a:r>
            <a:endParaRPr lang="en-US" dirty="0"/>
          </a:p>
        </p:txBody>
      </p:sp>
    </p:spTree>
    <p:extLst>
      <p:ext uri="{BB962C8B-B14F-4D97-AF65-F5344CB8AC3E}">
        <p14:creationId xmlns:p14="http://schemas.microsoft.com/office/powerpoint/2010/main" val="1206897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38EA9-ACF2-5545-A069-630B8EF6E44A}"/>
              </a:ext>
            </a:extLst>
          </p:cNvPr>
          <p:cNvSpPr>
            <a:spLocks noGrp="1"/>
          </p:cNvSpPr>
          <p:nvPr>
            <p:ph type="title"/>
          </p:nvPr>
        </p:nvSpPr>
        <p:spPr/>
        <p:txBody>
          <a:bodyPr/>
          <a:lstStyle/>
          <a:p>
            <a:r>
              <a:rPr lang="en-US" dirty="0"/>
              <a:t>Challenges and Future Work</a:t>
            </a:r>
          </a:p>
        </p:txBody>
      </p:sp>
      <p:sp>
        <p:nvSpPr>
          <p:cNvPr id="3" name="Content Placeholder 2">
            <a:extLst>
              <a:ext uri="{FF2B5EF4-FFF2-40B4-BE49-F238E27FC236}">
                <a16:creationId xmlns:a16="http://schemas.microsoft.com/office/drawing/2014/main" id="{0705C463-7027-44E3-5B5B-097290773A87}"/>
              </a:ext>
            </a:extLst>
          </p:cNvPr>
          <p:cNvSpPr>
            <a:spLocks noGrp="1"/>
          </p:cNvSpPr>
          <p:nvPr>
            <p:ph idx="1"/>
          </p:nvPr>
        </p:nvSpPr>
        <p:spPr/>
        <p:txBody>
          <a:bodyPr/>
          <a:lstStyle/>
          <a:p>
            <a:r>
              <a:rPr lang="en-US" dirty="0"/>
              <a:t>Challenges</a:t>
            </a:r>
          </a:p>
          <a:p>
            <a:pPr lvl="1"/>
            <a:r>
              <a:rPr lang="en-US" dirty="0"/>
              <a:t>Data was too uniform, significant differences were very hard to find</a:t>
            </a:r>
          </a:p>
          <a:p>
            <a:pPr lvl="1"/>
            <a:r>
              <a:rPr lang="en-US" dirty="0"/>
              <a:t>It would be incredibly unlikely to see that level of evenness in real-world data</a:t>
            </a:r>
          </a:p>
          <a:p>
            <a:pPr lvl="1"/>
            <a:endParaRPr lang="en-US" dirty="0"/>
          </a:p>
          <a:p>
            <a:r>
              <a:rPr lang="en-US" dirty="0"/>
              <a:t>Future Work</a:t>
            </a:r>
          </a:p>
          <a:p>
            <a:pPr lvl="1"/>
            <a:r>
              <a:rPr lang="en-US" dirty="0"/>
              <a:t>Dataset include 2 other databases we could use: training data and recruitment data</a:t>
            </a:r>
          </a:p>
          <a:p>
            <a:pPr lvl="1"/>
            <a:r>
              <a:rPr lang="en-US" dirty="0"/>
              <a:t>Would be ideal to go back to client and ask for their area of focus to optimize the analysis and presentation</a:t>
            </a:r>
          </a:p>
        </p:txBody>
      </p:sp>
    </p:spTree>
    <p:extLst>
      <p:ext uri="{BB962C8B-B14F-4D97-AF65-F5344CB8AC3E}">
        <p14:creationId xmlns:p14="http://schemas.microsoft.com/office/powerpoint/2010/main" val="1110775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A8AC3CD-ED4E-47B5-A42A-F32B90340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B9DFAC8-424C-49EA-AC8A-002889678F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625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F4D37F-FA5D-BDE0-08BE-35AA485F3837}"/>
              </a:ext>
            </a:extLst>
          </p:cNvPr>
          <p:cNvSpPr>
            <a:spLocks noGrp="1"/>
          </p:cNvSpPr>
          <p:nvPr>
            <p:ph type="title"/>
          </p:nvPr>
        </p:nvSpPr>
        <p:spPr>
          <a:xfrm>
            <a:off x="698528" y="685800"/>
            <a:ext cx="3378172" cy="5486400"/>
          </a:xfrm>
        </p:spPr>
        <p:txBody>
          <a:bodyPr vert="horz" lIns="91440" tIns="45720" rIns="91440" bIns="45720" rtlCol="0" anchor="ctr">
            <a:normAutofit/>
          </a:bodyPr>
          <a:lstStyle/>
          <a:p>
            <a:pPr algn="ctr"/>
            <a:r>
              <a:rPr lang="en-US" sz="3000" kern="1200" cap="all" spc="300" baseline="0" dirty="0">
                <a:solidFill>
                  <a:schemeClr val="tx2"/>
                </a:solidFill>
                <a:latin typeface="+mj-lt"/>
                <a:ea typeface="+mj-ea"/>
                <a:cs typeface="+mj-cs"/>
              </a:rPr>
              <a:t>What is employee engagement, and why does it matter?</a:t>
            </a:r>
          </a:p>
        </p:txBody>
      </p:sp>
      <p:pic>
        <p:nvPicPr>
          <p:cNvPr id="6" name="Content Placeholder 5" descr="Man working in factory">
            <a:extLst>
              <a:ext uri="{FF2B5EF4-FFF2-40B4-BE49-F238E27FC236}">
                <a16:creationId xmlns:a16="http://schemas.microsoft.com/office/drawing/2014/main" id="{6D2C53A3-2F0A-92F6-067B-74F090B80CD0}"/>
              </a:ext>
            </a:extLst>
          </p:cNvPr>
          <p:cNvPicPr>
            <a:picLocks noGrp="1" noChangeAspect="1"/>
          </p:cNvPicPr>
          <p:nvPr>
            <p:ph idx="1"/>
          </p:nvPr>
        </p:nvPicPr>
        <p:blipFill>
          <a:blip r:embed="rId2"/>
          <a:srcRect r="4" b="14139"/>
          <a:stretch/>
        </p:blipFill>
        <p:spPr>
          <a:xfrm>
            <a:off x="6095999" y="1371601"/>
            <a:ext cx="4786203" cy="2743200"/>
          </a:xfrm>
          <a:prstGeom prst="rect">
            <a:avLst/>
          </a:prstGeom>
        </p:spPr>
      </p:pic>
      <p:sp>
        <p:nvSpPr>
          <p:cNvPr id="4" name="Text Placeholder 3">
            <a:extLst>
              <a:ext uri="{FF2B5EF4-FFF2-40B4-BE49-F238E27FC236}">
                <a16:creationId xmlns:a16="http://schemas.microsoft.com/office/drawing/2014/main" id="{5C7A0F97-6D41-3F95-C6E3-6E159070EA7F}"/>
              </a:ext>
            </a:extLst>
          </p:cNvPr>
          <p:cNvSpPr>
            <a:spLocks noGrp="1"/>
          </p:cNvSpPr>
          <p:nvPr>
            <p:ph type="body" sz="half" idx="2"/>
          </p:nvPr>
        </p:nvSpPr>
        <p:spPr>
          <a:xfrm>
            <a:off x="5334936" y="4561367"/>
            <a:ext cx="6265185" cy="1727237"/>
          </a:xfrm>
        </p:spPr>
        <p:txBody>
          <a:bodyPr vert="horz" lIns="91440" tIns="45720" rIns="91440" bIns="45720" rtlCol="0">
            <a:normAutofit fontScale="92500" lnSpcReduction="20000"/>
          </a:bodyPr>
          <a:lstStyle/>
          <a:p>
            <a:pPr indent="-228600" algn="ctr">
              <a:buFont typeface="Arial" panose="020B0604020202020204" pitchFamily="34" charset="0"/>
              <a:buChar char="•"/>
            </a:pPr>
            <a:r>
              <a:rPr lang="en-US" b="1" dirty="0"/>
              <a:t>Employe Engagement: </a:t>
            </a:r>
            <a:r>
              <a:rPr lang="en-US" dirty="0"/>
              <a:t>the level of enthusiasm, dedication, and commitment an employee feels towards their work and organization</a:t>
            </a:r>
          </a:p>
          <a:p>
            <a:pPr indent="-228600" algn="ctr">
              <a:buFont typeface="Arial" panose="020B0604020202020204" pitchFamily="34" charset="0"/>
              <a:buChar char="•"/>
            </a:pPr>
            <a:r>
              <a:rPr lang="en-US" b="1" dirty="0"/>
              <a:t>Why it matters: </a:t>
            </a:r>
            <a:r>
              <a:rPr lang="en-US" dirty="0"/>
              <a:t>Measuring employee engagement matters because it provides critical insights into workforce motivation, satisfaction, and overall productivity.</a:t>
            </a:r>
          </a:p>
          <a:p>
            <a:pPr indent="-228600" algn="ctr">
              <a:buFont typeface="Arial" panose="020B0604020202020204" pitchFamily="34" charset="0"/>
              <a:buChar char="•"/>
            </a:pPr>
            <a:r>
              <a:rPr lang="en-US" b="1" dirty="0"/>
              <a:t>Problem Statement:</a:t>
            </a:r>
            <a:r>
              <a:rPr lang="en-US" dirty="0"/>
              <a:t> How does engagement relate to HR variables? Can we know who is more engaged and productive? What is the relationship between engagement and work-life satisfaction and job satisfaction?</a:t>
            </a:r>
          </a:p>
        </p:txBody>
      </p:sp>
    </p:spTree>
    <p:extLst>
      <p:ext uri="{BB962C8B-B14F-4D97-AF65-F5344CB8AC3E}">
        <p14:creationId xmlns:p14="http://schemas.microsoft.com/office/powerpoint/2010/main" val="326548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D88A92C-0BD1-4D13-9480-9CA5056B10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850E0BE-0A13-43E4-9007-A06960852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1"/>
            <a:ext cx="6118275"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7072DE-4A7B-D62C-450D-729EE76ABA9E}"/>
              </a:ext>
            </a:extLst>
          </p:cNvPr>
          <p:cNvSpPr>
            <a:spLocks noGrp="1"/>
          </p:cNvSpPr>
          <p:nvPr>
            <p:ph type="title"/>
          </p:nvPr>
        </p:nvSpPr>
        <p:spPr>
          <a:xfrm>
            <a:off x="1050389" y="914881"/>
            <a:ext cx="5212188" cy="964407"/>
          </a:xfrm>
        </p:spPr>
        <p:txBody>
          <a:bodyPr vert="horz" lIns="91440" tIns="45720" rIns="91440" bIns="45720" rtlCol="0" anchor="b">
            <a:normAutofit/>
          </a:bodyPr>
          <a:lstStyle/>
          <a:p>
            <a:pPr algn="ctr"/>
            <a:r>
              <a:rPr lang="en-US" sz="3000" kern="1200" cap="all" spc="300" baseline="0" dirty="0">
                <a:solidFill>
                  <a:schemeClr val="tx2"/>
                </a:solidFill>
                <a:latin typeface="+mj-lt"/>
                <a:ea typeface="+mj-ea"/>
                <a:cs typeface="+mj-cs"/>
              </a:rPr>
              <a:t>How is engagement measured?</a:t>
            </a:r>
          </a:p>
        </p:txBody>
      </p:sp>
      <p:sp>
        <p:nvSpPr>
          <p:cNvPr id="4" name="Text Placeholder 3">
            <a:extLst>
              <a:ext uri="{FF2B5EF4-FFF2-40B4-BE49-F238E27FC236}">
                <a16:creationId xmlns:a16="http://schemas.microsoft.com/office/drawing/2014/main" id="{19B920D5-C6ED-0E67-D9A8-F72ED5573CCE}"/>
              </a:ext>
            </a:extLst>
          </p:cNvPr>
          <p:cNvSpPr>
            <a:spLocks noGrp="1"/>
          </p:cNvSpPr>
          <p:nvPr>
            <p:ph type="body" sz="half" idx="2"/>
          </p:nvPr>
        </p:nvSpPr>
        <p:spPr>
          <a:xfrm>
            <a:off x="1218040" y="2146570"/>
            <a:ext cx="5118965" cy="3754499"/>
          </a:xfrm>
        </p:spPr>
        <p:txBody>
          <a:bodyPr vert="horz" lIns="91440" tIns="45720" rIns="91440" bIns="45720" rtlCol="0">
            <a:normAutofit/>
          </a:bodyPr>
          <a:lstStyle/>
          <a:p>
            <a:pPr marL="285750" indent="-228600">
              <a:buFont typeface="Arial" panose="020B0604020202020204" pitchFamily="34" charset="0"/>
              <a:buChar char="•"/>
            </a:pPr>
            <a:r>
              <a:rPr lang="en-US" dirty="0"/>
              <a:t>Employee engagement is measured periodically throughout the year in </a:t>
            </a:r>
            <a:r>
              <a:rPr lang="en-US" b="1" dirty="0"/>
              <a:t>engagement surveys</a:t>
            </a:r>
            <a:r>
              <a:rPr lang="en-US" dirty="0"/>
              <a:t> that generally include these three questions:</a:t>
            </a:r>
          </a:p>
          <a:p>
            <a:pPr marL="400050" indent="-342900">
              <a:buFont typeface="+mj-lt"/>
              <a:buAutoNum type="arabicPeriod"/>
            </a:pPr>
            <a:r>
              <a:rPr lang="en-US" dirty="0"/>
              <a:t>“I feel motivated and engaged in my work.”</a:t>
            </a:r>
          </a:p>
          <a:p>
            <a:pPr marL="400050" indent="-342900">
              <a:buFont typeface="+mj-lt"/>
              <a:buAutoNum type="arabicPeriod"/>
            </a:pPr>
            <a:r>
              <a:rPr lang="en-US" dirty="0"/>
              <a:t>“I am satisfied with my job.”</a:t>
            </a:r>
          </a:p>
          <a:p>
            <a:pPr marL="400050" indent="-342900">
              <a:buFont typeface="+mj-lt"/>
              <a:buAutoNum type="arabicPeriod"/>
            </a:pPr>
            <a:r>
              <a:rPr lang="en-US" dirty="0"/>
              <a:t>“I am able to maintain a healthy balance between my work and personal life.”</a:t>
            </a:r>
          </a:p>
          <a:p>
            <a:pPr marL="400050" indent="-342900">
              <a:buFont typeface="+mj-lt"/>
              <a:buAutoNum type="arabicPeriod"/>
            </a:pPr>
            <a:endParaRPr lang="en-US" dirty="0"/>
          </a:p>
          <a:p>
            <a:pPr marL="57150"/>
            <a:r>
              <a:rPr lang="en-US" b="1" dirty="0"/>
              <a:t>Objective: </a:t>
            </a:r>
            <a:r>
              <a:rPr lang="en-US" dirty="0"/>
              <a:t>Answer the research questions using the database of employee information provided by the client in conjunction with the results of a recent employee engagement survey.</a:t>
            </a:r>
            <a:endParaRPr lang="en-US" b="1" dirty="0"/>
          </a:p>
        </p:txBody>
      </p:sp>
      <p:pic>
        <p:nvPicPr>
          <p:cNvPr id="8" name="Content Placeholder 7" descr="Stack of magazines">
            <a:extLst>
              <a:ext uri="{FF2B5EF4-FFF2-40B4-BE49-F238E27FC236}">
                <a16:creationId xmlns:a16="http://schemas.microsoft.com/office/drawing/2014/main" id="{65924082-C0B3-47F6-6337-6B92102A71AE}"/>
              </a:ext>
            </a:extLst>
          </p:cNvPr>
          <p:cNvPicPr>
            <a:picLocks noGrp="1" noChangeAspect="1"/>
          </p:cNvPicPr>
          <p:nvPr>
            <p:ph idx="1"/>
          </p:nvPr>
        </p:nvPicPr>
        <p:blipFill>
          <a:blip r:embed="rId2"/>
          <a:srcRect r="54016" b="-1"/>
          <a:stretch/>
        </p:blipFill>
        <p:spPr>
          <a:xfrm>
            <a:off x="7467600" y="10"/>
            <a:ext cx="4724400" cy="6857988"/>
          </a:xfrm>
          <a:prstGeom prst="rect">
            <a:avLst/>
          </a:prstGeom>
        </p:spPr>
      </p:pic>
    </p:spTree>
    <p:extLst>
      <p:ext uri="{BB962C8B-B14F-4D97-AF65-F5344CB8AC3E}">
        <p14:creationId xmlns:p14="http://schemas.microsoft.com/office/powerpoint/2010/main" val="2609744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E00E3E0-07DA-4A53-8D2F-59983E144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AA5CCF-6DF4-F311-4AB5-2F33AE8A2EA4}"/>
              </a:ext>
            </a:extLst>
          </p:cNvPr>
          <p:cNvSpPr>
            <a:spLocks noGrp="1"/>
          </p:cNvSpPr>
          <p:nvPr>
            <p:ph type="title"/>
          </p:nvPr>
        </p:nvSpPr>
        <p:spPr>
          <a:xfrm>
            <a:off x="685800" y="701040"/>
            <a:ext cx="3390900" cy="5486400"/>
          </a:xfrm>
        </p:spPr>
        <p:txBody>
          <a:bodyPr anchor="ctr">
            <a:normAutofit/>
          </a:bodyPr>
          <a:lstStyle/>
          <a:p>
            <a:pPr algn="ctr"/>
            <a:r>
              <a:rPr lang="en-US" dirty="0"/>
              <a:t>Research Questions</a:t>
            </a:r>
            <a:endParaRPr lang="en-US"/>
          </a:p>
        </p:txBody>
      </p:sp>
      <p:graphicFrame>
        <p:nvGraphicFramePr>
          <p:cNvPr id="5" name="Content Placeholder 2">
            <a:extLst>
              <a:ext uri="{FF2B5EF4-FFF2-40B4-BE49-F238E27FC236}">
                <a16:creationId xmlns:a16="http://schemas.microsoft.com/office/drawing/2014/main" id="{C1B3AE8C-0B70-719F-79A0-09485BC016B2}"/>
              </a:ext>
            </a:extLst>
          </p:cNvPr>
          <p:cNvGraphicFramePr>
            <a:graphicFrameLocks noGrp="1"/>
          </p:cNvGraphicFramePr>
          <p:nvPr>
            <p:ph idx="1"/>
            <p:extLst>
              <p:ext uri="{D42A27DB-BD31-4B8C-83A1-F6EECF244321}">
                <p14:modId xmlns:p14="http://schemas.microsoft.com/office/powerpoint/2010/main" val="2597727863"/>
              </p:ext>
            </p:extLst>
          </p:nvPr>
        </p:nvGraphicFramePr>
        <p:xfrm>
          <a:off x="5410200" y="701675"/>
          <a:ext cx="6096000" cy="54705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216684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EE8294-4110-44EB-8577-6CA8DF797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C45E44A-48F0-452E-94AB-C02C0355C6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6700" y="685800"/>
            <a:ext cx="74295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B050BA-DD4A-BD0F-B404-13B5EFA6120B}"/>
              </a:ext>
            </a:extLst>
          </p:cNvPr>
          <p:cNvSpPr>
            <a:spLocks noGrp="1"/>
          </p:cNvSpPr>
          <p:nvPr>
            <p:ph type="title"/>
          </p:nvPr>
        </p:nvSpPr>
        <p:spPr>
          <a:xfrm>
            <a:off x="4762500" y="942449"/>
            <a:ext cx="6096000" cy="936840"/>
          </a:xfrm>
        </p:spPr>
        <p:txBody>
          <a:bodyPr>
            <a:normAutofit/>
          </a:bodyPr>
          <a:lstStyle/>
          <a:p>
            <a:pPr algn="ctr"/>
            <a:r>
              <a:rPr lang="en-US" dirty="0"/>
              <a:t>Methods</a:t>
            </a:r>
            <a:endParaRPr lang="en-US"/>
          </a:p>
        </p:txBody>
      </p:sp>
      <p:pic>
        <p:nvPicPr>
          <p:cNvPr id="5" name="Picture 4" descr="Financial graphs on a dark display">
            <a:extLst>
              <a:ext uri="{FF2B5EF4-FFF2-40B4-BE49-F238E27FC236}">
                <a16:creationId xmlns:a16="http://schemas.microsoft.com/office/drawing/2014/main" id="{611945C1-6846-C6B1-F537-4FA528B2AA4A}"/>
              </a:ext>
            </a:extLst>
          </p:cNvPr>
          <p:cNvPicPr>
            <a:picLocks noChangeAspect="1"/>
          </p:cNvPicPr>
          <p:nvPr/>
        </p:nvPicPr>
        <p:blipFill>
          <a:blip r:embed="rId2"/>
          <a:srcRect l="31644" r="37453"/>
          <a:stretch/>
        </p:blipFill>
        <p:spPr>
          <a:xfrm>
            <a:off x="1" y="10"/>
            <a:ext cx="3390899" cy="6857990"/>
          </a:xfrm>
          <a:prstGeom prst="rect">
            <a:avLst/>
          </a:prstGeom>
        </p:spPr>
      </p:pic>
      <p:sp>
        <p:nvSpPr>
          <p:cNvPr id="3" name="Content Placeholder 2">
            <a:extLst>
              <a:ext uri="{FF2B5EF4-FFF2-40B4-BE49-F238E27FC236}">
                <a16:creationId xmlns:a16="http://schemas.microsoft.com/office/drawing/2014/main" id="{FFED46D7-841F-9828-3E25-E05597B144DE}"/>
              </a:ext>
            </a:extLst>
          </p:cNvPr>
          <p:cNvSpPr>
            <a:spLocks noGrp="1"/>
          </p:cNvSpPr>
          <p:nvPr>
            <p:ph idx="1"/>
          </p:nvPr>
        </p:nvSpPr>
        <p:spPr>
          <a:xfrm>
            <a:off x="4672977" y="2135938"/>
            <a:ext cx="6247233" cy="3535585"/>
          </a:xfrm>
        </p:spPr>
        <p:txBody>
          <a:bodyPr>
            <a:normAutofit/>
          </a:bodyPr>
          <a:lstStyle/>
          <a:p>
            <a:pPr>
              <a:lnSpc>
                <a:spcPct val="90000"/>
              </a:lnSpc>
            </a:pPr>
            <a:r>
              <a:rPr lang="en-US" sz="2000" dirty="0"/>
              <a:t>To see if there was a significant difference between two groups, we used error bar plots (Ex: Q1. Comparing the work-life balance scores Software Engineers to everyone else)</a:t>
            </a:r>
          </a:p>
          <a:p>
            <a:pPr>
              <a:lnSpc>
                <a:spcPct val="90000"/>
              </a:lnSpc>
            </a:pPr>
            <a:r>
              <a:rPr lang="en-US" sz="2000" dirty="0"/>
              <a:t>To see if there was a significant difference between many groups, we used bar graphs with error bars (Ex: Q2.. Job satisfaction across groups)</a:t>
            </a:r>
          </a:p>
          <a:p>
            <a:pPr>
              <a:lnSpc>
                <a:spcPct val="90000"/>
              </a:lnSpc>
            </a:pPr>
            <a:r>
              <a:rPr lang="en-US" sz="2000" dirty="0"/>
              <a:t>The data required no clean-up</a:t>
            </a:r>
          </a:p>
          <a:p>
            <a:pPr>
              <a:lnSpc>
                <a:spcPct val="90000"/>
              </a:lnSpc>
            </a:pPr>
            <a:r>
              <a:rPr lang="en-US" sz="2000" dirty="0"/>
              <a:t>Data was organized using Pandas, specifically </a:t>
            </a:r>
            <a:r>
              <a:rPr lang="en-US" sz="2000" dirty="0" err="1"/>
              <a:t>dataframes</a:t>
            </a:r>
            <a:r>
              <a:rPr lang="en-US" sz="2000" dirty="0"/>
              <a:t> and plots were created using the </a:t>
            </a:r>
            <a:r>
              <a:rPr lang="en-US" sz="2000" dirty="0" err="1"/>
              <a:t>pyplot</a:t>
            </a:r>
            <a:r>
              <a:rPr lang="en-US" sz="2000" dirty="0"/>
              <a:t> module of matplotlib</a:t>
            </a:r>
          </a:p>
        </p:txBody>
      </p:sp>
    </p:spTree>
    <p:extLst>
      <p:ext uri="{BB962C8B-B14F-4D97-AF65-F5344CB8AC3E}">
        <p14:creationId xmlns:p14="http://schemas.microsoft.com/office/powerpoint/2010/main" val="1982669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6A9A943-04D2-4F54-9375-AF67542980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BA7CAF-5EE9-4EEE-9E12-B2CECCB94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600" y="1371601"/>
            <a:ext cx="9486900" cy="4162612"/>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8557AF-709B-4002-018A-664A8026BB5C}"/>
              </a:ext>
            </a:extLst>
          </p:cNvPr>
          <p:cNvSpPr>
            <a:spLocks noGrp="1"/>
          </p:cNvSpPr>
          <p:nvPr>
            <p:ph type="title"/>
          </p:nvPr>
        </p:nvSpPr>
        <p:spPr>
          <a:xfrm>
            <a:off x="2057400" y="2057400"/>
            <a:ext cx="8115300" cy="1713216"/>
          </a:xfrm>
        </p:spPr>
        <p:txBody>
          <a:bodyPr vert="horz" lIns="91440" tIns="45720" rIns="91440" bIns="45720" rtlCol="0" anchor="b">
            <a:normAutofit/>
          </a:bodyPr>
          <a:lstStyle/>
          <a:p>
            <a:r>
              <a:rPr lang="en-US" sz="3600" kern="1200" cap="all" spc="300" baseline="0" dirty="0">
                <a:solidFill>
                  <a:schemeClr val="bg2"/>
                </a:solidFill>
                <a:latin typeface="+mj-lt"/>
                <a:ea typeface="+mj-ea"/>
                <a:cs typeface="+mj-cs"/>
              </a:rPr>
              <a:t>Our Data</a:t>
            </a:r>
          </a:p>
        </p:txBody>
      </p:sp>
      <p:sp>
        <p:nvSpPr>
          <p:cNvPr id="3" name="Text Placeholder 2">
            <a:extLst>
              <a:ext uri="{FF2B5EF4-FFF2-40B4-BE49-F238E27FC236}">
                <a16:creationId xmlns:a16="http://schemas.microsoft.com/office/drawing/2014/main" id="{18A97F3E-0F01-A30E-B847-0CB0C904BEC7}"/>
              </a:ext>
            </a:extLst>
          </p:cNvPr>
          <p:cNvSpPr>
            <a:spLocks noGrp="1"/>
          </p:cNvSpPr>
          <p:nvPr>
            <p:ph type="body" idx="1"/>
          </p:nvPr>
        </p:nvSpPr>
        <p:spPr>
          <a:xfrm>
            <a:off x="2057400" y="3945276"/>
            <a:ext cx="8115300" cy="967381"/>
          </a:xfrm>
        </p:spPr>
        <p:txBody>
          <a:bodyPr vert="horz" lIns="91440" tIns="45720" rIns="91440" bIns="45720" rtlCol="0" anchor="t">
            <a:normAutofit fontScale="70000" lnSpcReduction="20000"/>
          </a:bodyPr>
          <a:lstStyle/>
          <a:p>
            <a:pPr>
              <a:lnSpc>
                <a:spcPct val="90000"/>
              </a:lnSpc>
            </a:pPr>
            <a:r>
              <a:rPr lang="en-US" sz="2600" i="1" kern="1200" dirty="0">
                <a:solidFill>
                  <a:schemeClr val="bg1"/>
                </a:solidFill>
                <a:latin typeface="+mj-lt"/>
                <a:ea typeface="+mn-ea"/>
                <a:cs typeface="+mn-cs"/>
              </a:rPr>
              <a:t>Source = Fictional Company’s HR dept.</a:t>
            </a:r>
          </a:p>
          <a:p>
            <a:pPr>
              <a:lnSpc>
                <a:spcPct val="90000"/>
              </a:lnSpc>
            </a:pPr>
            <a:r>
              <a:rPr lang="en-US" sz="2600" i="1" kern="1200" dirty="0">
                <a:solidFill>
                  <a:schemeClr val="bg1"/>
                </a:solidFill>
                <a:latin typeface="+mj-lt"/>
                <a:ea typeface="+mn-ea"/>
                <a:cs typeface="+mn-cs"/>
              </a:rPr>
              <a:t>Sample size = 3,000 </a:t>
            </a:r>
          </a:p>
          <a:p>
            <a:pPr>
              <a:lnSpc>
                <a:spcPct val="90000"/>
              </a:lnSpc>
            </a:pPr>
            <a:r>
              <a:rPr lang="en-US" sz="2600" dirty="0">
                <a:solidFill>
                  <a:schemeClr val="bg1"/>
                </a:solidFill>
              </a:rPr>
              <a:t>Key Features = Employee Database + Engagement Survey Results</a:t>
            </a:r>
            <a:endParaRPr lang="en-US" sz="2600" i="1" kern="1200" dirty="0">
              <a:solidFill>
                <a:schemeClr val="bg1"/>
              </a:solidFill>
              <a:latin typeface="+mj-lt"/>
              <a:ea typeface="+mn-ea"/>
              <a:cs typeface="+mn-cs"/>
            </a:endParaRPr>
          </a:p>
        </p:txBody>
      </p:sp>
    </p:spTree>
    <p:extLst>
      <p:ext uri="{BB962C8B-B14F-4D97-AF65-F5344CB8AC3E}">
        <p14:creationId xmlns:p14="http://schemas.microsoft.com/office/powerpoint/2010/main" val="1657584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0688-3873-A153-4B20-F56F7EF9924C}"/>
              </a:ext>
            </a:extLst>
          </p:cNvPr>
          <p:cNvSpPr>
            <a:spLocks noGrp="1"/>
          </p:cNvSpPr>
          <p:nvPr>
            <p:ph type="title"/>
          </p:nvPr>
        </p:nvSpPr>
        <p:spPr/>
        <p:txBody>
          <a:bodyPr/>
          <a:lstStyle/>
          <a:p>
            <a:r>
              <a:rPr lang="en-US" dirty="0"/>
              <a:t>Questions 1-2</a:t>
            </a:r>
          </a:p>
        </p:txBody>
      </p:sp>
      <p:sp>
        <p:nvSpPr>
          <p:cNvPr id="3" name="Text Placeholder 2">
            <a:extLst>
              <a:ext uri="{FF2B5EF4-FFF2-40B4-BE49-F238E27FC236}">
                <a16:creationId xmlns:a16="http://schemas.microsoft.com/office/drawing/2014/main" id="{853DD016-A7D3-498C-8EFE-C0026714F9CF}"/>
              </a:ext>
            </a:extLst>
          </p:cNvPr>
          <p:cNvSpPr>
            <a:spLocks noGrp="1"/>
          </p:cNvSpPr>
          <p:nvPr>
            <p:ph type="body" idx="1"/>
          </p:nvPr>
        </p:nvSpPr>
        <p:spPr/>
        <p:txBody>
          <a:bodyPr/>
          <a:lstStyle/>
          <a:p>
            <a:r>
              <a:rPr lang="en-US" dirty="0"/>
              <a:t>Do top performers have a worse work-life balance?</a:t>
            </a:r>
          </a:p>
        </p:txBody>
      </p:sp>
      <p:sp>
        <p:nvSpPr>
          <p:cNvPr id="4" name="Content Placeholder 3">
            <a:extLst>
              <a:ext uri="{FF2B5EF4-FFF2-40B4-BE49-F238E27FC236}">
                <a16:creationId xmlns:a16="http://schemas.microsoft.com/office/drawing/2014/main" id="{59660ED6-414D-9F2B-D974-FFDB91D3F0A9}"/>
              </a:ext>
            </a:extLst>
          </p:cNvPr>
          <p:cNvSpPr>
            <a:spLocks noGrp="1"/>
          </p:cNvSpPr>
          <p:nvPr>
            <p:ph sz="half" idx="2"/>
          </p:nvPr>
        </p:nvSpPr>
        <p:spPr/>
        <p:txBody>
          <a:bodyPr>
            <a:normAutofit lnSpcReduction="10000"/>
          </a:bodyPr>
          <a:lstStyle/>
          <a:p>
            <a:r>
              <a:rPr lang="en-US" dirty="0"/>
              <a:t>Short answer: No (in our sample)</a:t>
            </a:r>
          </a:p>
          <a:p>
            <a:endParaRPr lang="en-US" dirty="0"/>
          </a:p>
          <a:p>
            <a:r>
              <a:rPr lang="en-US" dirty="0"/>
              <a:t>What does the research say? </a:t>
            </a:r>
          </a:p>
          <a:p>
            <a:pPr lvl="1"/>
            <a:r>
              <a:rPr lang="en-US" dirty="0"/>
              <a:t>Work engagement, which is closely tied to work-life balance, has been found to positively affect job performance, organizational commitment, and financial returns (</a:t>
            </a:r>
            <a:r>
              <a:rPr lang="en-US" dirty="0" err="1"/>
              <a:t>Albdour</a:t>
            </a:r>
            <a:r>
              <a:rPr lang="en-US" dirty="0"/>
              <a:t> &amp; </a:t>
            </a:r>
            <a:r>
              <a:rPr lang="en-US" dirty="0" err="1"/>
              <a:t>Altarawneh</a:t>
            </a:r>
            <a:r>
              <a:rPr lang="en-US" dirty="0"/>
              <a:t>, 2014; Bakker et al., 2012; </a:t>
            </a:r>
            <a:r>
              <a:rPr lang="en-US" dirty="0" err="1"/>
              <a:t>Salanova</a:t>
            </a:r>
            <a:r>
              <a:rPr lang="en-US" dirty="0"/>
              <a:t> et al., 2005).</a:t>
            </a:r>
          </a:p>
        </p:txBody>
      </p:sp>
      <p:sp>
        <p:nvSpPr>
          <p:cNvPr id="5" name="Text Placeholder 4">
            <a:extLst>
              <a:ext uri="{FF2B5EF4-FFF2-40B4-BE49-F238E27FC236}">
                <a16:creationId xmlns:a16="http://schemas.microsoft.com/office/drawing/2014/main" id="{8C646DDF-5D2A-3C40-21FA-16BF64CD03C6}"/>
              </a:ext>
            </a:extLst>
          </p:cNvPr>
          <p:cNvSpPr>
            <a:spLocks noGrp="1"/>
          </p:cNvSpPr>
          <p:nvPr>
            <p:ph type="body" sz="quarter" idx="3"/>
          </p:nvPr>
        </p:nvSpPr>
        <p:spPr/>
        <p:txBody>
          <a:bodyPr/>
          <a:lstStyle/>
          <a:p>
            <a:r>
              <a:rPr lang="en-US" dirty="0"/>
              <a:t>Do software engineers have better job satisfaction than everyone else?</a:t>
            </a:r>
          </a:p>
        </p:txBody>
      </p:sp>
      <p:sp>
        <p:nvSpPr>
          <p:cNvPr id="6" name="Content Placeholder 5">
            <a:extLst>
              <a:ext uri="{FF2B5EF4-FFF2-40B4-BE49-F238E27FC236}">
                <a16:creationId xmlns:a16="http://schemas.microsoft.com/office/drawing/2014/main" id="{FBAF9795-1C17-B471-FE50-5118D0708935}"/>
              </a:ext>
            </a:extLst>
          </p:cNvPr>
          <p:cNvSpPr>
            <a:spLocks noGrp="1"/>
          </p:cNvSpPr>
          <p:nvPr>
            <p:ph sz="quarter" idx="4"/>
          </p:nvPr>
        </p:nvSpPr>
        <p:spPr/>
        <p:txBody>
          <a:bodyPr>
            <a:normAutofit lnSpcReduction="10000"/>
          </a:bodyPr>
          <a:lstStyle/>
          <a:p>
            <a:r>
              <a:rPr lang="en-US" dirty="0"/>
              <a:t>Short answer: No (in our sample)</a:t>
            </a:r>
          </a:p>
          <a:p>
            <a:endParaRPr lang="en-US" dirty="0"/>
          </a:p>
          <a:p>
            <a:r>
              <a:rPr lang="en-US" dirty="0"/>
              <a:t>What does the research say?</a:t>
            </a:r>
          </a:p>
          <a:p>
            <a:pPr lvl="1"/>
            <a:r>
              <a:rPr lang="en-US" b="1" dirty="0"/>
              <a:t>Make Me a Programmer</a:t>
            </a:r>
            <a:r>
              <a:rPr lang="en-US" dirty="0"/>
              <a:t> reports that software engineers often experience high job satisfaction due to factors like autonomy, pay, flexibility, and engaging work. These elements contribute to software engineering being rated as one of the top jobs in various employment surveys. </a:t>
            </a:r>
          </a:p>
        </p:txBody>
      </p:sp>
    </p:spTree>
    <p:extLst>
      <p:ext uri="{BB962C8B-B14F-4D97-AF65-F5344CB8AC3E}">
        <p14:creationId xmlns:p14="http://schemas.microsoft.com/office/powerpoint/2010/main" val="1650056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E22323D-1E57-28F9-EC51-00F21AF8695E}"/>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7D0C67F-9CE8-2F21-6622-3FFDEC1C2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778A92D-5183-5759-21EF-46C58D9FB4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A48005-6014-7DFA-63F2-AF4C7B8D6AB6}"/>
              </a:ext>
            </a:extLst>
          </p:cNvPr>
          <p:cNvSpPr>
            <a:spLocks noGrp="1"/>
          </p:cNvSpPr>
          <p:nvPr>
            <p:ph type="title"/>
          </p:nvPr>
        </p:nvSpPr>
        <p:spPr>
          <a:xfrm>
            <a:off x="484127" y="685801"/>
            <a:ext cx="3932237" cy="2297672"/>
          </a:xfrm>
        </p:spPr>
        <p:txBody>
          <a:bodyPr vert="horz" lIns="91440" tIns="45720" rIns="91440" bIns="45720" rtlCol="0" anchor="b">
            <a:normAutofit/>
          </a:bodyPr>
          <a:lstStyle/>
          <a:p>
            <a:pPr algn="ctr"/>
            <a:r>
              <a:rPr lang="en-US" sz="3600" kern="1200" cap="all" spc="300" baseline="0" dirty="0">
                <a:solidFill>
                  <a:schemeClr val="bg2"/>
                </a:solidFill>
                <a:latin typeface="+mj-lt"/>
                <a:ea typeface="+mj-ea"/>
                <a:cs typeface="+mj-cs"/>
              </a:rPr>
              <a:t>Question 1 – Figure 1</a:t>
            </a:r>
          </a:p>
        </p:txBody>
      </p:sp>
      <p:sp>
        <p:nvSpPr>
          <p:cNvPr id="4" name="Text Placeholder 3">
            <a:extLst>
              <a:ext uri="{FF2B5EF4-FFF2-40B4-BE49-F238E27FC236}">
                <a16:creationId xmlns:a16="http://schemas.microsoft.com/office/drawing/2014/main" id="{1252C351-52A5-6A1F-C0A1-987985C6A9AC}"/>
              </a:ext>
            </a:extLst>
          </p:cNvPr>
          <p:cNvSpPr>
            <a:spLocks noGrp="1"/>
          </p:cNvSpPr>
          <p:nvPr>
            <p:ph type="body" sz="half" idx="2"/>
          </p:nvPr>
        </p:nvSpPr>
        <p:spPr>
          <a:xfrm>
            <a:off x="401206" y="3874527"/>
            <a:ext cx="3932237" cy="2840975"/>
          </a:xfrm>
        </p:spPr>
        <p:txBody>
          <a:bodyPr/>
          <a:lstStyle/>
          <a:p>
            <a:r>
              <a:rPr lang="en-US" dirty="0">
                <a:solidFill>
                  <a:schemeClr val="tx1"/>
                </a:solidFill>
              </a:rPr>
              <a:t>Our sample did not show a significant difference in work-life balance between top-performers and everyone else</a:t>
            </a:r>
          </a:p>
          <a:p>
            <a:endParaRPr lang="en-US" dirty="0">
              <a:solidFill>
                <a:schemeClr val="tx1"/>
              </a:solidFill>
            </a:endParaRPr>
          </a:p>
          <a:p>
            <a:r>
              <a:rPr lang="en-US" dirty="0">
                <a:solidFill>
                  <a:schemeClr val="tx1"/>
                </a:solidFill>
              </a:rPr>
              <a:t>For top performers, SEM was larger due to being a smaller subset of the sample than the Everyone Else Group</a:t>
            </a:r>
          </a:p>
        </p:txBody>
      </p:sp>
      <p:pic>
        <p:nvPicPr>
          <p:cNvPr id="13" name="Content Placeholder 12">
            <a:extLst>
              <a:ext uri="{FF2B5EF4-FFF2-40B4-BE49-F238E27FC236}">
                <a16:creationId xmlns:a16="http://schemas.microsoft.com/office/drawing/2014/main" id="{0278DBF5-751E-9837-0F83-4858342C1562}"/>
              </a:ext>
            </a:extLst>
          </p:cNvPr>
          <p:cNvPicPr>
            <a:picLocks noGrp="1" noChangeAspect="1"/>
          </p:cNvPicPr>
          <p:nvPr>
            <p:ph idx="1"/>
          </p:nvPr>
        </p:nvPicPr>
        <p:blipFill>
          <a:blip r:embed="rId2"/>
          <a:stretch>
            <a:fillRect/>
          </a:stretch>
        </p:blipFill>
        <p:spPr>
          <a:xfrm>
            <a:off x="5183188" y="1172797"/>
            <a:ext cx="6172200" cy="4502880"/>
          </a:xfrm>
          <a:prstGeom prst="rect">
            <a:avLst/>
          </a:prstGeom>
        </p:spPr>
      </p:pic>
    </p:spTree>
    <p:extLst>
      <p:ext uri="{BB962C8B-B14F-4D97-AF65-F5344CB8AC3E}">
        <p14:creationId xmlns:p14="http://schemas.microsoft.com/office/powerpoint/2010/main" val="4043879980"/>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docProps/app.xml><?xml version="1.0" encoding="utf-8"?>
<Properties xmlns="http://schemas.openxmlformats.org/officeDocument/2006/extended-properties" xmlns:vt="http://schemas.openxmlformats.org/officeDocument/2006/docPropsVTypes">
  <TotalTime>10049</TotalTime>
  <Words>1587</Words>
  <Application>Microsoft Macintosh PowerPoint</Application>
  <PresentationFormat>Widescreen</PresentationFormat>
  <Paragraphs>114</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Gill Sans MT</vt:lpstr>
      <vt:lpstr>Goudy Old Style</vt:lpstr>
      <vt:lpstr>ClassicFrameVTI</vt:lpstr>
      <vt:lpstr>Engagement Survey Results</vt:lpstr>
      <vt:lpstr>Elevator Pitch</vt:lpstr>
      <vt:lpstr>What is employee engagement, and why does it matter?</vt:lpstr>
      <vt:lpstr>How is engagement measured?</vt:lpstr>
      <vt:lpstr>Research Questions</vt:lpstr>
      <vt:lpstr>Methods</vt:lpstr>
      <vt:lpstr>Our Data</vt:lpstr>
      <vt:lpstr>Questions 1-2</vt:lpstr>
      <vt:lpstr>Question 1 – Figure 1</vt:lpstr>
      <vt:lpstr>Question 1 – Figure 2</vt:lpstr>
      <vt:lpstr>Question 2 – Figure 1</vt:lpstr>
      <vt:lpstr>Question 2 – Figure 2</vt:lpstr>
      <vt:lpstr>Questions 3-4</vt:lpstr>
      <vt:lpstr>Question 3 – Figure 1</vt:lpstr>
      <vt:lpstr>Question 3 – Figure 2</vt:lpstr>
      <vt:lpstr>Question 4 – Figure 1</vt:lpstr>
      <vt:lpstr>Question 4 – Figure 2</vt:lpstr>
      <vt:lpstr>Question 5</vt:lpstr>
      <vt:lpstr>Question 6</vt:lpstr>
      <vt:lpstr>References</vt:lpstr>
      <vt:lpstr>Challenges and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Rodrigo Sosa</dc:creator>
  <cp:lastModifiedBy>Rodrigo Sosa</cp:lastModifiedBy>
  <cp:revision>2</cp:revision>
  <dcterms:created xsi:type="dcterms:W3CDTF">2025-01-10T00:20:27Z</dcterms:created>
  <dcterms:modified xsi:type="dcterms:W3CDTF">2025-01-16T23:50:07Z</dcterms:modified>
</cp:coreProperties>
</file>

<file path=docProps/thumbnail.jpeg>
</file>